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9144000" cy="5143500" type="screen16x9"/>
  <p:notesSz cx="6858000" cy="9144000"/>
  <p:embeddedFontLst>
    <p:embeddedFont>
      <p:font typeface="Chewy" panose="020B0604020202020204" charset="0"/>
      <p:regular r:id="rId50"/>
    </p:embeddedFont>
    <p:embeddedFont>
      <p:font typeface="Finger Paint" panose="020B0604020202020204" charset="0"/>
      <p:regular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80F005-6CE4-4901-8B7C-E00243B5F7EF}">
  <a:tblStyle styleId="{9380F005-6CE4-4901-8B7C-E00243B5F7E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396"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16583592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0060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c8dd68ede3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c8dd68ede3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4244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c8dd68ede3_0_7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c8dd68ede3_0_7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3575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c8dd68ede3_0_6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c8dd68ede3_0_6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2008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c8dd68ede3_0_7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c8dd68ede3_0_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9841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c8dd68ede3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c8dd68ede3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4195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c8dd68ede3_0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c8dd68ede3_0_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4166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c8dd68ede3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c8dd68ede3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5038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c8dd68ede3_0_7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c8dd68ede3_0_7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0141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c8dd68ede3_0_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c8dd68ede3_0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2048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c8dd68ede3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c8dd68ede3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7518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d83689e8f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 name="Google Shape;59;gd83689e8f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02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c8dd68ede3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c8dd68ede3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292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c8dd68ede3_0_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c8dd68ede3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6678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c8dd68ede3_0_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c8dd68ede3_0_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4152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c8dd68ede3_0_7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c8dd68ede3_0_7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9724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c8dd68ede3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c8dd68ede3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9692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c8dd68ede3_0_7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c8dd68ede3_0_7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3995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c8dd68ede3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c8dd68ede3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8179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c8dd68ede3_0_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c8dd68ede3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1488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c8dd68ede3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c8dd68ede3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9868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c8dd68ede3_0_8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c8dd68ede3_0_8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6551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da4589c1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da4589c1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76198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c8dd68ede3_0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c8dd68ede3_0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33078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c8dd68ede3_0_8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c8dd68ede3_0_8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25336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c8dd68ede3_0_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c8dd68ede3_0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94007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c8dd68ede3_0_8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c8dd68ede3_0_8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5932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c8dd68ede3_0_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c8dd68ede3_0_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6526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c8dd68ede3_0_8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c8dd68ede3_0_8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77158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c8dd68ede3_0_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c8dd68ede3_0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00361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c8dd68ede3_0_8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c8dd68ede3_0_8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5497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c8dd68ede3_0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c8dd68ede3_0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84650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c8dd68ede3_0_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c8dd68ede3_0_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4500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bda4589c15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bda4589c15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38132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c8dd68ede3_0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c8dd68ede3_0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41320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c8dd68ede3_0_8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c8dd68ede3_0_8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67589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c8dd68ede3_0_5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c8dd68ede3_0_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99155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c8dd68ede3_0_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c8dd68ede3_0_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84567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c8dd68ede3_0_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c8dd68ede3_0_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81710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c8dd68ede3_0_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c8dd68ede3_0_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24718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c8dd68ede3_0_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c8dd68ede3_0_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66394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c8dd68ede3_0_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c8dd68ede3_0_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529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c8dd68ede3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c8dd68ede3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8594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c8dd68ede3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c8dd68ede3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4697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c8dd68ede3_0_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c8dd68ede3_0_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4599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c8dd68ede3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c8dd68ede3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6745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c8dd68ede3_0_7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c8dd68ede3_0_7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1593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0.jpg"/><Relationship Id="rId4" Type="http://schemas.openxmlformats.org/officeDocument/2006/relationships/image" Target="../media/image9.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23.jpg"/><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0" cy="5143500"/>
          </a:xfrm>
          <a:prstGeom prst="rect">
            <a:avLst/>
          </a:prstGeom>
          <a:noFill/>
          <a:ln>
            <a:noFill/>
          </a:ln>
        </p:spPr>
      </p:pic>
      <p:sp>
        <p:nvSpPr>
          <p:cNvPr id="55" name="Google Shape;55;p13"/>
          <p:cNvSpPr txBox="1"/>
          <p:nvPr/>
        </p:nvSpPr>
        <p:spPr>
          <a:xfrm>
            <a:off x="5050500" y="1697300"/>
            <a:ext cx="4093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3600">
              <a:solidFill>
                <a:srgbClr val="3C78D8"/>
              </a:solidFill>
              <a:latin typeface="Finger Paint"/>
              <a:ea typeface="Finger Paint"/>
              <a:cs typeface="Finger Paint"/>
              <a:sym typeface="Finger Paint"/>
            </a:endParaRPr>
          </a:p>
        </p:txBody>
      </p:sp>
      <p:sp>
        <p:nvSpPr>
          <p:cNvPr id="56" name="Google Shape;56;p13"/>
          <p:cNvSpPr txBox="1"/>
          <p:nvPr/>
        </p:nvSpPr>
        <p:spPr>
          <a:xfrm>
            <a:off x="3068225" y="1551050"/>
            <a:ext cx="5757300" cy="103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5500">
                <a:solidFill>
                  <a:srgbClr val="C27BA0"/>
                </a:solidFill>
                <a:latin typeface="Chewy"/>
                <a:ea typeface="Chewy"/>
                <a:cs typeface="Chewy"/>
                <a:sym typeface="Chewy"/>
              </a:rPr>
              <a:t>rituel de géométrie</a:t>
            </a:r>
            <a:endParaRPr sz="5500">
              <a:solidFill>
                <a:srgbClr val="C27BA0"/>
              </a:solidFill>
              <a:latin typeface="Chewy"/>
              <a:ea typeface="Chewy"/>
              <a:cs typeface="Chewy"/>
              <a:sym typeface="Chewy"/>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36" name="Google Shape;136;p22"/>
          <p:cNvSpPr txBox="1"/>
          <p:nvPr/>
        </p:nvSpPr>
        <p:spPr>
          <a:xfrm>
            <a:off x="4106475" y="355350"/>
            <a:ext cx="4728600" cy="15393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200">
                <a:solidFill>
                  <a:srgbClr val="0B5394"/>
                </a:solidFill>
                <a:latin typeface="Finger Paint"/>
                <a:ea typeface="Finger Paint"/>
                <a:cs typeface="Finger Paint"/>
                <a:sym typeface="Finger Paint"/>
              </a:rPr>
              <a:t>Observe cette figure et compte le nombre de carrés, rectangles, triangles et cercles. Attention aux intrus !</a:t>
            </a:r>
            <a:endParaRPr sz="2200">
              <a:solidFill>
                <a:srgbClr val="0B5394"/>
              </a:solidFill>
              <a:latin typeface="Finger Paint"/>
              <a:ea typeface="Finger Paint"/>
              <a:cs typeface="Finger Paint"/>
              <a:sym typeface="Finger Paint"/>
            </a:endParaRPr>
          </a:p>
        </p:txBody>
      </p:sp>
      <p:sp>
        <p:nvSpPr>
          <p:cNvPr id="137" name="Google Shape;137;p22"/>
          <p:cNvSpPr txBox="1"/>
          <p:nvPr/>
        </p:nvSpPr>
        <p:spPr>
          <a:xfrm rot="762">
            <a:off x="126775" y="46625"/>
            <a:ext cx="13527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800">
                <a:solidFill>
                  <a:srgbClr val="A64D79"/>
                </a:solidFill>
                <a:latin typeface="Chewy"/>
                <a:ea typeface="Chewy"/>
                <a:cs typeface="Chewy"/>
                <a:sym typeface="Chewy"/>
              </a:rPr>
              <a:t>figure 3</a:t>
            </a:r>
            <a:endParaRPr sz="2800">
              <a:solidFill>
                <a:srgbClr val="A64D79"/>
              </a:solidFill>
              <a:latin typeface="Chewy"/>
              <a:ea typeface="Chewy"/>
              <a:cs typeface="Chewy"/>
              <a:sym typeface="Chewy"/>
            </a:endParaRPr>
          </a:p>
        </p:txBody>
      </p:sp>
      <p:graphicFrame>
        <p:nvGraphicFramePr>
          <p:cNvPr id="138" name="Google Shape;138;p22"/>
          <p:cNvGraphicFramePr/>
          <p:nvPr/>
        </p:nvGraphicFramePr>
        <p:xfrm>
          <a:off x="4891000" y="2190750"/>
          <a:ext cx="3000000" cy="3000000"/>
        </p:xfrm>
        <a:graphic>
          <a:graphicData uri="http://schemas.openxmlformats.org/drawingml/2006/table">
            <a:tbl>
              <a:tblPr>
                <a:noFill/>
                <a:tableStyleId>{9380F005-6CE4-4901-8B7C-E00243B5F7EF}</a:tableStyleId>
              </a:tblPr>
              <a:tblGrid>
                <a:gridCol w="1045425"/>
                <a:gridCol w="1045425"/>
                <a:gridCol w="1045425"/>
                <a:gridCol w="1045425"/>
              </a:tblGrid>
              <a:tr h="381000">
                <a:tc>
                  <a:txBody>
                    <a:bodyPr/>
                    <a:lstStyle/>
                    <a:p>
                      <a:pPr marL="0" lvl="0" indent="0" algn="ctr" rtl="0">
                        <a:spcBef>
                          <a:spcPts val="0"/>
                        </a:spcBef>
                        <a:spcAft>
                          <a:spcPts val="0"/>
                        </a:spcAft>
                        <a:buNone/>
                      </a:pPr>
                      <a:r>
                        <a:rPr lang="fr"/>
                        <a:t>Carré</a:t>
                      </a:r>
                      <a:endParaRPr/>
                    </a:p>
                  </a:txBody>
                  <a:tcPr marL="91425" marR="91425" marT="91425" marB="91425">
                    <a:lnL w="9525" cap="flat" cmpd="sng">
                      <a:solidFill>
                        <a:srgbClr val="BF9000"/>
                      </a:solidFill>
                      <a:prstDash val="solid"/>
                      <a:round/>
                      <a:headEnd type="none" w="sm" len="sm"/>
                      <a:tailEnd type="none" w="sm" len="sm"/>
                    </a:lnL>
                    <a:lnR w="9525" cap="flat" cmpd="sng">
                      <a:solidFill>
                        <a:srgbClr val="BF9000"/>
                      </a:solidFill>
                      <a:prstDash val="solid"/>
                      <a:round/>
                      <a:headEnd type="none" w="sm" len="sm"/>
                      <a:tailEnd type="none" w="sm" len="sm"/>
                    </a:lnR>
                    <a:lnT w="9525" cap="flat" cmpd="sng">
                      <a:solidFill>
                        <a:srgbClr val="BF9000"/>
                      </a:solidFill>
                      <a:prstDash val="solid"/>
                      <a:round/>
                      <a:headEnd type="none" w="sm" len="sm"/>
                      <a:tailEnd type="none" w="sm" len="sm"/>
                    </a:lnT>
                    <a:lnB w="9525" cap="flat" cmpd="sng">
                      <a:solidFill>
                        <a:srgbClr val="BF9000"/>
                      </a:solidFill>
                      <a:prstDash val="solid"/>
                      <a:round/>
                      <a:headEnd type="none" w="sm" len="sm"/>
                      <a:tailEnd type="none" w="sm" len="sm"/>
                    </a:lnB>
                  </a:tcPr>
                </a:tc>
                <a:tc>
                  <a:txBody>
                    <a:bodyPr/>
                    <a:lstStyle/>
                    <a:p>
                      <a:pPr marL="0" lvl="0" indent="0" algn="ctr" rtl="0">
                        <a:spcBef>
                          <a:spcPts val="0"/>
                        </a:spcBef>
                        <a:spcAft>
                          <a:spcPts val="0"/>
                        </a:spcAft>
                        <a:buNone/>
                      </a:pPr>
                      <a:r>
                        <a:rPr lang="fr"/>
                        <a:t>Rectangle</a:t>
                      </a:r>
                      <a:endParaRPr/>
                    </a:p>
                  </a:txBody>
                  <a:tcPr marL="91425" marR="91425" marT="91425" marB="91425">
                    <a:lnL w="9525" cap="flat" cmpd="sng">
                      <a:solidFill>
                        <a:srgbClr val="BF9000"/>
                      </a:solidFill>
                      <a:prstDash val="solid"/>
                      <a:round/>
                      <a:headEnd type="none" w="sm" len="sm"/>
                      <a:tailEnd type="none" w="sm" len="sm"/>
                    </a:lnL>
                    <a:lnR w="9525" cap="flat" cmpd="sng">
                      <a:solidFill>
                        <a:srgbClr val="BF9000"/>
                      </a:solidFill>
                      <a:prstDash val="solid"/>
                      <a:round/>
                      <a:headEnd type="none" w="sm" len="sm"/>
                      <a:tailEnd type="none" w="sm" len="sm"/>
                    </a:lnR>
                    <a:lnT w="9525" cap="flat" cmpd="sng">
                      <a:solidFill>
                        <a:srgbClr val="BF9000"/>
                      </a:solidFill>
                      <a:prstDash val="solid"/>
                      <a:round/>
                      <a:headEnd type="none" w="sm" len="sm"/>
                      <a:tailEnd type="none" w="sm" len="sm"/>
                    </a:lnT>
                    <a:lnB w="9525" cap="flat" cmpd="sng">
                      <a:solidFill>
                        <a:srgbClr val="BF9000"/>
                      </a:solidFill>
                      <a:prstDash val="solid"/>
                      <a:round/>
                      <a:headEnd type="none" w="sm" len="sm"/>
                      <a:tailEnd type="none" w="sm" len="sm"/>
                    </a:lnB>
                  </a:tcPr>
                </a:tc>
                <a:tc>
                  <a:txBody>
                    <a:bodyPr/>
                    <a:lstStyle/>
                    <a:p>
                      <a:pPr marL="0" lvl="0" indent="0" algn="ctr" rtl="0">
                        <a:spcBef>
                          <a:spcPts val="0"/>
                        </a:spcBef>
                        <a:spcAft>
                          <a:spcPts val="0"/>
                        </a:spcAft>
                        <a:buNone/>
                      </a:pPr>
                      <a:r>
                        <a:rPr lang="fr"/>
                        <a:t>Triangle</a:t>
                      </a:r>
                      <a:endParaRPr/>
                    </a:p>
                  </a:txBody>
                  <a:tcPr marL="91425" marR="91425" marT="91425" marB="91425">
                    <a:lnL w="9525" cap="flat" cmpd="sng">
                      <a:solidFill>
                        <a:srgbClr val="BF9000"/>
                      </a:solidFill>
                      <a:prstDash val="solid"/>
                      <a:round/>
                      <a:headEnd type="none" w="sm" len="sm"/>
                      <a:tailEnd type="none" w="sm" len="sm"/>
                    </a:lnL>
                    <a:lnR w="9525" cap="flat" cmpd="sng">
                      <a:solidFill>
                        <a:srgbClr val="BF9000"/>
                      </a:solidFill>
                      <a:prstDash val="solid"/>
                      <a:round/>
                      <a:headEnd type="none" w="sm" len="sm"/>
                      <a:tailEnd type="none" w="sm" len="sm"/>
                    </a:lnR>
                    <a:lnT w="9525" cap="flat" cmpd="sng">
                      <a:solidFill>
                        <a:srgbClr val="BF9000"/>
                      </a:solidFill>
                      <a:prstDash val="solid"/>
                      <a:round/>
                      <a:headEnd type="none" w="sm" len="sm"/>
                      <a:tailEnd type="none" w="sm" len="sm"/>
                    </a:lnT>
                    <a:lnB w="9525" cap="flat" cmpd="sng">
                      <a:solidFill>
                        <a:srgbClr val="BF9000"/>
                      </a:solidFill>
                      <a:prstDash val="solid"/>
                      <a:round/>
                      <a:headEnd type="none" w="sm" len="sm"/>
                      <a:tailEnd type="none" w="sm" len="sm"/>
                    </a:lnB>
                  </a:tcPr>
                </a:tc>
                <a:tc>
                  <a:txBody>
                    <a:bodyPr/>
                    <a:lstStyle/>
                    <a:p>
                      <a:pPr marL="0" lvl="0" indent="0" algn="ctr" rtl="0">
                        <a:spcBef>
                          <a:spcPts val="0"/>
                        </a:spcBef>
                        <a:spcAft>
                          <a:spcPts val="0"/>
                        </a:spcAft>
                        <a:buNone/>
                      </a:pPr>
                      <a:r>
                        <a:rPr lang="fr"/>
                        <a:t>Cercle</a:t>
                      </a:r>
                      <a:endParaRPr/>
                    </a:p>
                  </a:txBody>
                  <a:tcPr marL="91425" marR="91425" marT="91425" marB="91425">
                    <a:lnL w="9525" cap="flat" cmpd="sng">
                      <a:solidFill>
                        <a:srgbClr val="BF9000"/>
                      </a:solidFill>
                      <a:prstDash val="solid"/>
                      <a:round/>
                      <a:headEnd type="none" w="sm" len="sm"/>
                      <a:tailEnd type="none" w="sm" len="sm"/>
                    </a:lnL>
                    <a:lnR w="9525" cap="flat" cmpd="sng">
                      <a:solidFill>
                        <a:srgbClr val="BF9000"/>
                      </a:solidFill>
                      <a:prstDash val="solid"/>
                      <a:round/>
                      <a:headEnd type="none" w="sm" len="sm"/>
                      <a:tailEnd type="none" w="sm" len="sm"/>
                    </a:lnR>
                    <a:lnT w="9525" cap="flat" cmpd="sng">
                      <a:solidFill>
                        <a:srgbClr val="BF9000"/>
                      </a:solidFill>
                      <a:prstDash val="solid"/>
                      <a:round/>
                      <a:headEnd type="none" w="sm" len="sm"/>
                      <a:tailEnd type="none" w="sm" len="sm"/>
                    </a:lnT>
                    <a:lnB w="9525" cap="flat" cmpd="sng">
                      <a:solidFill>
                        <a:srgbClr val="BF9000"/>
                      </a:solidFill>
                      <a:prstDash val="solid"/>
                      <a:round/>
                      <a:headEnd type="none" w="sm" len="sm"/>
                      <a:tailEnd type="none" w="sm" len="sm"/>
                    </a:lnB>
                  </a:tcPr>
                </a:tc>
              </a:tr>
              <a:tr h="381000">
                <a:tc>
                  <a:txBody>
                    <a:bodyPr/>
                    <a:lstStyle/>
                    <a:p>
                      <a:pPr marL="0" lvl="0" indent="0" algn="l" rtl="0">
                        <a:spcBef>
                          <a:spcPts val="0"/>
                        </a:spcBef>
                        <a:spcAft>
                          <a:spcPts val="0"/>
                        </a:spcAft>
                        <a:buNone/>
                      </a:pPr>
                      <a:endParaRPr/>
                    </a:p>
                  </a:txBody>
                  <a:tcPr marL="91425" marR="91425" marT="91425" marB="91425">
                    <a:lnL w="9525" cap="flat" cmpd="sng">
                      <a:solidFill>
                        <a:srgbClr val="BF9000"/>
                      </a:solidFill>
                      <a:prstDash val="solid"/>
                      <a:round/>
                      <a:headEnd type="none" w="sm" len="sm"/>
                      <a:tailEnd type="none" w="sm" len="sm"/>
                    </a:lnL>
                    <a:lnR w="9525" cap="flat" cmpd="sng">
                      <a:solidFill>
                        <a:srgbClr val="BF9000"/>
                      </a:solidFill>
                      <a:prstDash val="solid"/>
                      <a:round/>
                      <a:headEnd type="none" w="sm" len="sm"/>
                      <a:tailEnd type="none" w="sm" len="sm"/>
                    </a:lnR>
                    <a:lnT w="9525" cap="flat" cmpd="sng">
                      <a:solidFill>
                        <a:srgbClr val="BF9000"/>
                      </a:solidFill>
                      <a:prstDash val="solid"/>
                      <a:round/>
                      <a:headEnd type="none" w="sm" len="sm"/>
                      <a:tailEnd type="none" w="sm" len="sm"/>
                    </a:lnT>
                    <a:lnB w="9525" cap="flat" cmpd="sng">
                      <a:solidFill>
                        <a:srgbClr val="BF9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BF9000"/>
                      </a:solidFill>
                      <a:prstDash val="solid"/>
                      <a:round/>
                      <a:headEnd type="none" w="sm" len="sm"/>
                      <a:tailEnd type="none" w="sm" len="sm"/>
                    </a:lnL>
                    <a:lnR w="9525" cap="flat" cmpd="sng">
                      <a:solidFill>
                        <a:srgbClr val="BF9000"/>
                      </a:solidFill>
                      <a:prstDash val="solid"/>
                      <a:round/>
                      <a:headEnd type="none" w="sm" len="sm"/>
                      <a:tailEnd type="none" w="sm" len="sm"/>
                    </a:lnR>
                    <a:lnT w="9525" cap="flat" cmpd="sng">
                      <a:solidFill>
                        <a:srgbClr val="BF9000"/>
                      </a:solidFill>
                      <a:prstDash val="solid"/>
                      <a:round/>
                      <a:headEnd type="none" w="sm" len="sm"/>
                      <a:tailEnd type="none" w="sm" len="sm"/>
                    </a:lnT>
                    <a:lnB w="9525" cap="flat" cmpd="sng">
                      <a:solidFill>
                        <a:srgbClr val="BF9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BF9000"/>
                      </a:solidFill>
                      <a:prstDash val="solid"/>
                      <a:round/>
                      <a:headEnd type="none" w="sm" len="sm"/>
                      <a:tailEnd type="none" w="sm" len="sm"/>
                    </a:lnL>
                    <a:lnR w="9525" cap="flat" cmpd="sng">
                      <a:solidFill>
                        <a:srgbClr val="BF9000"/>
                      </a:solidFill>
                      <a:prstDash val="solid"/>
                      <a:round/>
                      <a:headEnd type="none" w="sm" len="sm"/>
                      <a:tailEnd type="none" w="sm" len="sm"/>
                    </a:lnR>
                    <a:lnT w="9525" cap="flat" cmpd="sng">
                      <a:solidFill>
                        <a:srgbClr val="BF9000"/>
                      </a:solidFill>
                      <a:prstDash val="solid"/>
                      <a:round/>
                      <a:headEnd type="none" w="sm" len="sm"/>
                      <a:tailEnd type="none" w="sm" len="sm"/>
                    </a:lnT>
                    <a:lnB w="9525" cap="flat" cmpd="sng">
                      <a:solidFill>
                        <a:srgbClr val="BF9000"/>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BF9000"/>
                      </a:solidFill>
                      <a:prstDash val="solid"/>
                      <a:round/>
                      <a:headEnd type="none" w="sm" len="sm"/>
                      <a:tailEnd type="none" w="sm" len="sm"/>
                    </a:lnL>
                    <a:lnR w="9525" cap="flat" cmpd="sng">
                      <a:solidFill>
                        <a:srgbClr val="BF9000"/>
                      </a:solidFill>
                      <a:prstDash val="solid"/>
                      <a:round/>
                      <a:headEnd type="none" w="sm" len="sm"/>
                      <a:tailEnd type="none" w="sm" len="sm"/>
                    </a:lnR>
                    <a:lnT w="9525" cap="flat" cmpd="sng">
                      <a:solidFill>
                        <a:srgbClr val="BF9000"/>
                      </a:solidFill>
                      <a:prstDash val="solid"/>
                      <a:round/>
                      <a:headEnd type="none" w="sm" len="sm"/>
                      <a:tailEnd type="none" w="sm" len="sm"/>
                    </a:lnT>
                    <a:lnB w="9525" cap="flat" cmpd="sng">
                      <a:solidFill>
                        <a:srgbClr val="BF9000"/>
                      </a:solidFill>
                      <a:prstDash val="solid"/>
                      <a:round/>
                      <a:headEnd type="none" w="sm" len="sm"/>
                      <a:tailEnd type="none" w="sm" len="sm"/>
                    </a:lnB>
                  </a:tcPr>
                </a:tc>
              </a:tr>
            </a:tbl>
          </a:graphicData>
        </a:graphic>
      </p:graphicFrame>
      <p:pic>
        <p:nvPicPr>
          <p:cNvPr id="139" name="Google Shape;139;p22"/>
          <p:cNvPicPr preferRelativeResize="0"/>
          <p:nvPr/>
        </p:nvPicPr>
        <p:blipFill>
          <a:blip r:embed="rId4">
            <a:alphaModFix/>
          </a:blip>
          <a:stretch>
            <a:fillRect/>
          </a:stretch>
        </p:blipFill>
        <p:spPr>
          <a:xfrm>
            <a:off x="1396350" y="272524"/>
            <a:ext cx="2800375" cy="4870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45" name="Google Shape;145;p23"/>
          <p:cNvSpPr txBox="1"/>
          <p:nvPr/>
        </p:nvSpPr>
        <p:spPr>
          <a:xfrm rot="566">
            <a:off x="126775" y="46625"/>
            <a:ext cx="18228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800">
                <a:solidFill>
                  <a:srgbClr val="A64D79"/>
                </a:solidFill>
                <a:latin typeface="Chewy"/>
                <a:ea typeface="Chewy"/>
                <a:cs typeface="Chewy"/>
                <a:sym typeface="Chewy"/>
              </a:rPr>
              <a:t>figure 3</a:t>
            </a:r>
            <a:endParaRPr sz="2800">
              <a:solidFill>
                <a:srgbClr val="A64D79"/>
              </a:solidFill>
              <a:latin typeface="Chewy"/>
              <a:ea typeface="Chewy"/>
              <a:cs typeface="Chewy"/>
              <a:sym typeface="Chewy"/>
            </a:endParaRPr>
          </a:p>
        </p:txBody>
      </p:sp>
      <p:sp>
        <p:nvSpPr>
          <p:cNvPr id="146" name="Google Shape;146;p23"/>
          <p:cNvSpPr txBox="1"/>
          <p:nvPr/>
        </p:nvSpPr>
        <p:spPr>
          <a:xfrm>
            <a:off x="5394375" y="2118450"/>
            <a:ext cx="2152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sp>
        <p:nvSpPr>
          <p:cNvPr id="147" name="Google Shape;147;p23"/>
          <p:cNvSpPr txBox="1"/>
          <p:nvPr/>
        </p:nvSpPr>
        <p:spPr>
          <a:xfrm>
            <a:off x="6022800" y="4551650"/>
            <a:ext cx="3312600" cy="8928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3200">
                <a:solidFill>
                  <a:srgbClr val="FF0000"/>
                </a:solidFill>
                <a:latin typeface="Finger Paint"/>
                <a:ea typeface="Finger Paint"/>
                <a:cs typeface="Finger Paint"/>
                <a:sym typeface="Finger Paint"/>
              </a:rPr>
              <a:t>CORRECTION</a:t>
            </a:r>
            <a:endParaRPr sz="3200">
              <a:solidFill>
                <a:srgbClr val="FF0000"/>
              </a:solidFill>
              <a:latin typeface="Finger Paint"/>
              <a:ea typeface="Finger Paint"/>
              <a:cs typeface="Finger Paint"/>
              <a:sym typeface="Finger Paint"/>
            </a:endParaRPr>
          </a:p>
          <a:p>
            <a:pPr marL="0" lvl="0" indent="0" algn="l" rtl="0">
              <a:spcBef>
                <a:spcPts val="0"/>
              </a:spcBef>
              <a:spcAft>
                <a:spcPts val="0"/>
              </a:spcAft>
              <a:buNone/>
            </a:pPr>
            <a:endParaRPr/>
          </a:p>
        </p:txBody>
      </p:sp>
      <p:pic>
        <p:nvPicPr>
          <p:cNvPr id="148" name="Google Shape;148;p23"/>
          <p:cNvPicPr preferRelativeResize="0"/>
          <p:nvPr/>
        </p:nvPicPr>
        <p:blipFill>
          <a:blip r:embed="rId4">
            <a:alphaModFix/>
          </a:blip>
          <a:stretch>
            <a:fillRect/>
          </a:stretch>
        </p:blipFill>
        <p:spPr>
          <a:xfrm>
            <a:off x="1771625" y="272524"/>
            <a:ext cx="2800375" cy="4870975"/>
          </a:xfrm>
          <a:prstGeom prst="rect">
            <a:avLst/>
          </a:prstGeom>
          <a:noFill/>
          <a:ln>
            <a:noFill/>
          </a:ln>
        </p:spPr>
      </p:pic>
      <p:graphicFrame>
        <p:nvGraphicFramePr>
          <p:cNvPr id="149" name="Google Shape;149;p23"/>
          <p:cNvGraphicFramePr/>
          <p:nvPr/>
        </p:nvGraphicFramePr>
        <p:xfrm>
          <a:off x="4891000" y="2190750"/>
          <a:ext cx="3000000" cy="3000000"/>
        </p:xfrm>
        <a:graphic>
          <a:graphicData uri="http://schemas.openxmlformats.org/drawingml/2006/table">
            <a:tbl>
              <a:tblPr>
                <a:noFill/>
                <a:tableStyleId>{9380F005-6CE4-4901-8B7C-E00243B5F7EF}</a:tableStyleId>
              </a:tblPr>
              <a:tblGrid>
                <a:gridCol w="1045425"/>
                <a:gridCol w="1045425"/>
                <a:gridCol w="1045425"/>
                <a:gridCol w="1045425"/>
              </a:tblGrid>
              <a:tr h="381000">
                <a:tc>
                  <a:txBody>
                    <a:bodyPr/>
                    <a:lstStyle/>
                    <a:p>
                      <a:pPr marL="0" lvl="0" indent="0" algn="ctr" rtl="0">
                        <a:spcBef>
                          <a:spcPts val="0"/>
                        </a:spcBef>
                        <a:spcAft>
                          <a:spcPts val="0"/>
                        </a:spcAft>
                        <a:buNone/>
                      </a:pPr>
                      <a:r>
                        <a:rPr lang="fr"/>
                        <a:t>Carré</a:t>
                      </a:r>
                      <a:endParaRPr/>
                    </a:p>
                  </a:txBody>
                  <a:tcPr marL="91425" marR="91425" marT="91425" marB="91425">
                    <a:lnL w="9525" cap="flat" cmpd="sng">
                      <a:solidFill>
                        <a:srgbClr val="BF9000"/>
                      </a:solidFill>
                      <a:prstDash val="solid"/>
                      <a:round/>
                      <a:headEnd type="none" w="sm" len="sm"/>
                      <a:tailEnd type="none" w="sm" len="sm"/>
                    </a:lnL>
                    <a:lnR w="9525" cap="flat" cmpd="sng">
                      <a:solidFill>
                        <a:srgbClr val="BF9000"/>
                      </a:solidFill>
                      <a:prstDash val="solid"/>
                      <a:round/>
                      <a:headEnd type="none" w="sm" len="sm"/>
                      <a:tailEnd type="none" w="sm" len="sm"/>
                    </a:lnR>
                    <a:lnT w="9525" cap="flat" cmpd="sng">
                      <a:solidFill>
                        <a:srgbClr val="BF9000"/>
                      </a:solidFill>
                      <a:prstDash val="solid"/>
                      <a:round/>
                      <a:headEnd type="none" w="sm" len="sm"/>
                      <a:tailEnd type="none" w="sm" len="sm"/>
                    </a:lnT>
                    <a:lnB w="9525" cap="flat" cmpd="sng">
                      <a:solidFill>
                        <a:srgbClr val="BF9000"/>
                      </a:solidFill>
                      <a:prstDash val="solid"/>
                      <a:round/>
                      <a:headEnd type="none" w="sm" len="sm"/>
                      <a:tailEnd type="none" w="sm" len="sm"/>
                    </a:lnB>
                  </a:tcPr>
                </a:tc>
                <a:tc>
                  <a:txBody>
                    <a:bodyPr/>
                    <a:lstStyle/>
                    <a:p>
                      <a:pPr marL="0" lvl="0" indent="0" algn="ctr" rtl="0">
                        <a:spcBef>
                          <a:spcPts val="0"/>
                        </a:spcBef>
                        <a:spcAft>
                          <a:spcPts val="0"/>
                        </a:spcAft>
                        <a:buNone/>
                      </a:pPr>
                      <a:r>
                        <a:rPr lang="fr"/>
                        <a:t>Rectangle</a:t>
                      </a:r>
                      <a:endParaRPr/>
                    </a:p>
                  </a:txBody>
                  <a:tcPr marL="91425" marR="91425" marT="91425" marB="91425">
                    <a:lnL w="9525" cap="flat" cmpd="sng">
                      <a:solidFill>
                        <a:srgbClr val="BF9000"/>
                      </a:solidFill>
                      <a:prstDash val="solid"/>
                      <a:round/>
                      <a:headEnd type="none" w="sm" len="sm"/>
                      <a:tailEnd type="none" w="sm" len="sm"/>
                    </a:lnL>
                    <a:lnR w="9525" cap="flat" cmpd="sng">
                      <a:solidFill>
                        <a:srgbClr val="BF9000"/>
                      </a:solidFill>
                      <a:prstDash val="solid"/>
                      <a:round/>
                      <a:headEnd type="none" w="sm" len="sm"/>
                      <a:tailEnd type="none" w="sm" len="sm"/>
                    </a:lnR>
                    <a:lnT w="9525" cap="flat" cmpd="sng">
                      <a:solidFill>
                        <a:srgbClr val="BF9000"/>
                      </a:solidFill>
                      <a:prstDash val="solid"/>
                      <a:round/>
                      <a:headEnd type="none" w="sm" len="sm"/>
                      <a:tailEnd type="none" w="sm" len="sm"/>
                    </a:lnT>
                    <a:lnB w="9525" cap="flat" cmpd="sng">
                      <a:solidFill>
                        <a:srgbClr val="BF9000"/>
                      </a:solidFill>
                      <a:prstDash val="solid"/>
                      <a:round/>
                      <a:headEnd type="none" w="sm" len="sm"/>
                      <a:tailEnd type="none" w="sm" len="sm"/>
                    </a:lnB>
                  </a:tcPr>
                </a:tc>
                <a:tc>
                  <a:txBody>
                    <a:bodyPr/>
                    <a:lstStyle/>
                    <a:p>
                      <a:pPr marL="0" lvl="0" indent="0" algn="ctr" rtl="0">
                        <a:spcBef>
                          <a:spcPts val="0"/>
                        </a:spcBef>
                        <a:spcAft>
                          <a:spcPts val="0"/>
                        </a:spcAft>
                        <a:buNone/>
                      </a:pPr>
                      <a:r>
                        <a:rPr lang="fr"/>
                        <a:t>Triangle</a:t>
                      </a:r>
                      <a:endParaRPr/>
                    </a:p>
                  </a:txBody>
                  <a:tcPr marL="91425" marR="91425" marT="91425" marB="91425">
                    <a:lnL w="9525" cap="flat" cmpd="sng">
                      <a:solidFill>
                        <a:srgbClr val="BF9000"/>
                      </a:solidFill>
                      <a:prstDash val="solid"/>
                      <a:round/>
                      <a:headEnd type="none" w="sm" len="sm"/>
                      <a:tailEnd type="none" w="sm" len="sm"/>
                    </a:lnL>
                    <a:lnR w="9525" cap="flat" cmpd="sng">
                      <a:solidFill>
                        <a:srgbClr val="BF9000"/>
                      </a:solidFill>
                      <a:prstDash val="solid"/>
                      <a:round/>
                      <a:headEnd type="none" w="sm" len="sm"/>
                      <a:tailEnd type="none" w="sm" len="sm"/>
                    </a:lnR>
                    <a:lnT w="9525" cap="flat" cmpd="sng">
                      <a:solidFill>
                        <a:srgbClr val="BF9000"/>
                      </a:solidFill>
                      <a:prstDash val="solid"/>
                      <a:round/>
                      <a:headEnd type="none" w="sm" len="sm"/>
                      <a:tailEnd type="none" w="sm" len="sm"/>
                    </a:lnT>
                    <a:lnB w="9525" cap="flat" cmpd="sng">
                      <a:solidFill>
                        <a:srgbClr val="BF9000"/>
                      </a:solidFill>
                      <a:prstDash val="solid"/>
                      <a:round/>
                      <a:headEnd type="none" w="sm" len="sm"/>
                      <a:tailEnd type="none" w="sm" len="sm"/>
                    </a:lnB>
                  </a:tcPr>
                </a:tc>
                <a:tc>
                  <a:txBody>
                    <a:bodyPr/>
                    <a:lstStyle/>
                    <a:p>
                      <a:pPr marL="0" lvl="0" indent="0" algn="ctr" rtl="0">
                        <a:spcBef>
                          <a:spcPts val="0"/>
                        </a:spcBef>
                        <a:spcAft>
                          <a:spcPts val="0"/>
                        </a:spcAft>
                        <a:buNone/>
                      </a:pPr>
                      <a:r>
                        <a:rPr lang="fr"/>
                        <a:t>Cercle</a:t>
                      </a:r>
                      <a:endParaRPr/>
                    </a:p>
                  </a:txBody>
                  <a:tcPr marL="91425" marR="91425" marT="91425" marB="91425">
                    <a:lnL w="9525" cap="flat" cmpd="sng">
                      <a:solidFill>
                        <a:srgbClr val="BF9000"/>
                      </a:solidFill>
                      <a:prstDash val="solid"/>
                      <a:round/>
                      <a:headEnd type="none" w="sm" len="sm"/>
                      <a:tailEnd type="none" w="sm" len="sm"/>
                    </a:lnL>
                    <a:lnR w="9525" cap="flat" cmpd="sng">
                      <a:solidFill>
                        <a:srgbClr val="BF9000"/>
                      </a:solidFill>
                      <a:prstDash val="solid"/>
                      <a:round/>
                      <a:headEnd type="none" w="sm" len="sm"/>
                      <a:tailEnd type="none" w="sm" len="sm"/>
                    </a:lnR>
                    <a:lnT w="9525" cap="flat" cmpd="sng">
                      <a:solidFill>
                        <a:srgbClr val="BF9000"/>
                      </a:solidFill>
                      <a:prstDash val="solid"/>
                      <a:round/>
                      <a:headEnd type="none" w="sm" len="sm"/>
                      <a:tailEnd type="none" w="sm" len="sm"/>
                    </a:lnT>
                    <a:lnB w="9525" cap="flat" cmpd="sng">
                      <a:solidFill>
                        <a:srgbClr val="BF9000"/>
                      </a:solidFill>
                      <a:prstDash val="solid"/>
                      <a:round/>
                      <a:headEnd type="none" w="sm" len="sm"/>
                      <a:tailEnd type="none" w="sm" len="sm"/>
                    </a:lnB>
                  </a:tcPr>
                </a:tc>
              </a:tr>
              <a:tr h="381000">
                <a:tc>
                  <a:txBody>
                    <a:bodyPr/>
                    <a:lstStyle/>
                    <a:p>
                      <a:pPr marL="0" lvl="0" indent="0" algn="ctr" rtl="0">
                        <a:spcBef>
                          <a:spcPts val="0"/>
                        </a:spcBef>
                        <a:spcAft>
                          <a:spcPts val="0"/>
                        </a:spcAft>
                        <a:buNone/>
                      </a:pPr>
                      <a:r>
                        <a:rPr lang="fr">
                          <a:solidFill>
                            <a:srgbClr val="980000"/>
                          </a:solidFill>
                        </a:rPr>
                        <a:t>6</a:t>
                      </a:r>
                      <a:endParaRPr>
                        <a:solidFill>
                          <a:srgbClr val="980000"/>
                        </a:solidFill>
                      </a:endParaRPr>
                    </a:p>
                  </a:txBody>
                  <a:tcPr marL="91425" marR="91425" marT="91425" marB="91425">
                    <a:lnL w="9525" cap="flat" cmpd="sng">
                      <a:solidFill>
                        <a:srgbClr val="BF9000"/>
                      </a:solidFill>
                      <a:prstDash val="solid"/>
                      <a:round/>
                      <a:headEnd type="none" w="sm" len="sm"/>
                      <a:tailEnd type="none" w="sm" len="sm"/>
                    </a:lnL>
                    <a:lnR w="9525" cap="flat" cmpd="sng">
                      <a:solidFill>
                        <a:srgbClr val="BF9000"/>
                      </a:solidFill>
                      <a:prstDash val="solid"/>
                      <a:round/>
                      <a:headEnd type="none" w="sm" len="sm"/>
                      <a:tailEnd type="none" w="sm" len="sm"/>
                    </a:lnR>
                    <a:lnT w="9525" cap="flat" cmpd="sng">
                      <a:solidFill>
                        <a:srgbClr val="BF9000"/>
                      </a:solidFill>
                      <a:prstDash val="solid"/>
                      <a:round/>
                      <a:headEnd type="none" w="sm" len="sm"/>
                      <a:tailEnd type="none" w="sm" len="sm"/>
                    </a:lnT>
                    <a:lnB w="9525" cap="flat" cmpd="sng">
                      <a:solidFill>
                        <a:srgbClr val="BF9000"/>
                      </a:solidFill>
                      <a:prstDash val="solid"/>
                      <a:round/>
                      <a:headEnd type="none" w="sm" len="sm"/>
                      <a:tailEnd type="none" w="sm" len="sm"/>
                    </a:lnB>
                  </a:tcPr>
                </a:tc>
                <a:tc>
                  <a:txBody>
                    <a:bodyPr/>
                    <a:lstStyle/>
                    <a:p>
                      <a:pPr marL="0" lvl="0" indent="0" algn="ctr" rtl="0">
                        <a:spcBef>
                          <a:spcPts val="0"/>
                        </a:spcBef>
                        <a:spcAft>
                          <a:spcPts val="0"/>
                        </a:spcAft>
                        <a:buNone/>
                      </a:pPr>
                      <a:r>
                        <a:rPr lang="fr">
                          <a:solidFill>
                            <a:srgbClr val="980000"/>
                          </a:solidFill>
                        </a:rPr>
                        <a:t>8</a:t>
                      </a:r>
                      <a:endParaRPr>
                        <a:solidFill>
                          <a:srgbClr val="980000"/>
                        </a:solidFill>
                      </a:endParaRPr>
                    </a:p>
                  </a:txBody>
                  <a:tcPr marL="91425" marR="91425" marT="91425" marB="91425">
                    <a:lnL w="9525" cap="flat" cmpd="sng">
                      <a:solidFill>
                        <a:srgbClr val="BF9000"/>
                      </a:solidFill>
                      <a:prstDash val="solid"/>
                      <a:round/>
                      <a:headEnd type="none" w="sm" len="sm"/>
                      <a:tailEnd type="none" w="sm" len="sm"/>
                    </a:lnL>
                    <a:lnR w="9525" cap="flat" cmpd="sng">
                      <a:solidFill>
                        <a:srgbClr val="BF9000"/>
                      </a:solidFill>
                      <a:prstDash val="solid"/>
                      <a:round/>
                      <a:headEnd type="none" w="sm" len="sm"/>
                      <a:tailEnd type="none" w="sm" len="sm"/>
                    </a:lnR>
                    <a:lnT w="9525" cap="flat" cmpd="sng">
                      <a:solidFill>
                        <a:srgbClr val="BF9000"/>
                      </a:solidFill>
                      <a:prstDash val="solid"/>
                      <a:round/>
                      <a:headEnd type="none" w="sm" len="sm"/>
                      <a:tailEnd type="none" w="sm" len="sm"/>
                    </a:lnT>
                    <a:lnB w="9525" cap="flat" cmpd="sng">
                      <a:solidFill>
                        <a:srgbClr val="BF9000"/>
                      </a:solidFill>
                      <a:prstDash val="solid"/>
                      <a:round/>
                      <a:headEnd type="none" w="sm" len="sm"/>
                      <a:tailEnd type="none" w="sm" len="sm"/>
                    </a:lnB>
                  </a:tcPr>
                </a:tc>
                <a:tc>
                  <a:txBody>
                    <a:bodyPr/>
                    <a:lstStyle/>
                    <a:p>
                      <a:pPr marL="0" lvl="0" indent="0" algn="ctr" rtl="0">
                        <a:spcBef>
                          <a:spcPts val="0"/>
                        </a:spcBef>
                        <a:spcAft>
                          <a:spcPts val="0"/>
                        </a:spcAft>
                        <a:buNone/>
                      </a:pPr>
                      <a:r>
                        <a:rPr lang="fr">
                          <a:solidFill>
                            <a:srgbClr val="980000"/>
                          </a:solidFill>
                        </a:rPr>
                        <a:t>1</a:t>
                      </a:r>
                      <a:endParaRPr>
                        <a:solidFill>
                          <a:srgbClr val="980000"/>
                        </a:solidFill>
                      </a:endParaRPr>
                    </a:p>
                  </a:txBody>
                  <a:tcPr marL="91425" marR="91425" marT="91425" marB="91425">
                    <a:lnL w="9525" cap="flat" cmpd="sng">
                      <a:solidFill>
                        <a:srgbClr val="BF9000"/>
                      </a:solidFill>
                      <a:prstDash val="solid"/>
                      <a:round/>
                      <a:headEnd type="none" w="sm" len="sm"/>
                      <a:tailEnd type="none" w="sm" len="sm"/>
                    </a:lnL>
                    <a:lnR w="9525" cap="flat" cmpd="sng">
                      <a:solidFill>
                        <a:srgbClr val="BF9000"/>
                      </a:solidFill>
                      <a:prstDash val="solid"/>
                      <a:round/>
                      <a:headEnd type="none" w="sm" len="sm"/>
                      <a:tailEnd type="none" w="sm" len="sm"/>
                    </a:lnR>
                    <a:lnT w="9525" cap="flat" cmpd="sng">
                      <a:solidFill>
                        <a:srgbClr val="BF9000"/>
                      </a:solidFill>
                      <a:prstDash val="solid"/>
                      <a:round/>
                      <a:headEnd type="none" w="sm" len="sm"/>
                      <a:tailEnd type="none" w="sm" len="sm"/>
                    </a:lnT>
                    <a:lnB w="9525" cap="flat" cmpd="sng">
                      <a:solidFill>
                        <a:srgbClr val="BF9000"/>
                      </a:solidFill>
                      <a:prstDash val="solid"/>
                      <a:round/>
                      <a:headEnd type="none" w="sm" len="sm"/>
                      <a:tailEnd type="none" w="sm" len="sm"/>
                    </a:lnB>
                  </a:tcPr>
                </a:tc>
                <a:tc>
                  <a:txBody>
                    <a:bodyPr/>
                    <a:lstStyle/>
                    <a:p>
                      <a:pPr marL="0" lvl="0" indent="0" algn="ctr" rtl="0">
                        <a:spcBef>
                          <a:spcPts val="0"/>
                        </a:spcBef>
                        <a:spcAft>
                          <a:spcPts val="0"/>
                        </a:spcAft>
                        <a:buNone/>
                      </a:pPr>
                      <a:r>
                        <a:rPr lang="fr">
                          <a:solidFill>
                            <a:srgbClr val="980000"/>
                          </a:solidFill>
                        </a:rPr>
                        <a:t>1</a:t>
                      </a:r>
                      <a:endParaRPr>
                        <a:solidFill>
                          <a:srgbClr val="980000"/>
                        </a:solidFill>
                      </a:endParaRPr>
                    </a:p>
                  </a:txBody>
                  <a:tcPr marL="91425" marR="91425" marT="91425" marB="91425">
                    <a:lnL w="9525" cap="flat" cmpd="sng">
                      <a:solidFill>
                        <a:srgbClr val="BF9000"/>
                      </a:solidFill>
                      <a:prstDash val="solid"/>
                      <a:round/>
                      <a:headEnd type="none" w="sm" len="sm"/>
                      <a:tailEnd type="none" w="sm" len="sm"/>
                    </a:lnL>
                    <a:lnR w="9525" cap="flat" cmpd="sng">
                      <a:solidFill>
                        <a:srgbClr val="BF9000"/>
                      </a:solidFill>
                      <a:prstDash val="solid"/>
                      <a:round/>
                      <a:headEnd type="none" w="sm" len="sm"/>
                      <a:tailEnd type="none" w="sm" len="sm"/>
                    </a:lnR>
                    <a:lnT w="9525" cap="flat" cmpd="sng">
                      <a:solidFill>
                        <a:srgbClr val="BF9000"/>
                      </a:solidFill>
                      <a:prstDash val="solid"/>
                      <a:round/>
                      <a:headEnd type="none" w="sm" len="sm"/>
                      <a:tailEnd type="none" w="sm" len="sm"/>
                    </a:lnT>
                    <a:lnB w="9525" cap="flat" cmpd="sng">
                      <a:solidFill>
                        <a:srgbClr val="BF9000"/>
                      </a:solidFill>
                      <a:prstDash val="solid"/>
                      <a:round/>
                      <a:headEnd type="none" w="sm" len="sm"/>
                      <a:tailEnd type="none" w="sm" len="sm"/>
                    </a:lnB>
                  </a:tcPr>
                </a:tc>
              </a:tr>
            </a:tbl>
          </a:graphicData>
        </a:graphic>
      </p:graphicFrame>
      <p:sp>
        <p:nvSpPr>
          <p:cNvPr id="150" name="Google Shape;150;p23"/>
          <p:cNvSpPr txBox="1"/>
          <p:nvPr/>
        </p:nvSpPr>
        <p:spPr>
          <a:xfrm>
            <a:off x="4483500" y="272525"/>
            <a:ext cx="4660500" cy="15393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200">
                <a:solidFill>
                  <a:srgbClr val="0B5394"/>
                </a:solidFill>
                <a:latin typeface="Finger Paint"/>
                <a:ea typeface="Finger Paint"/>
                <a:cs typeface="Finger Paint"/>
                <a:sym typeface="Finger Paint"/>
              </a:rPr>
              <a:t>Observe cette figure et compte le nombre de carrés, rectangles, triangles et cercles. Attention aux intrus !</a:t>
            </a:r>
            <a:endParaRPr sz="2200">
              <a:solidFill>
                <a:srgbClr val="0B5394"/>
              </a:solidFill>
              <a:latin typeface="Finger Paint"/>
              <a:ea typeface="Finger Paint"/>
              <a:cs typeface="Finger Paint"/>
              <a:sym typeface="Finger Pain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4"/>
          <p:cNvPicPr preferRelativeResize="0"/>
          <p:nvPr/>
        </p:nvPicPr>
        <p:blipFill>
          <a:blip r:embed="rId3">
            <a:alphaModFix/>
          </a:blip>
          <a:stretch>
            <a:fillRect/>
          </a:stretch>
        </p:blipFill>
        <p:spPr>
          <a:xfrm>
            <a:off x="0" y="0"/>
            <a:ext cx="9144000" cy="5143500"/>
          </a:xfrm>
          <a:prstGeom prst="rect">
            <a:avLst/>
          </a:prstGeom>
          <a:noFill/>
          <a:ln>
            <a:noFill/>
          </a:ln>
        </p:spPr>
      </p:pic>
      <p:sp>
        <p:nvSpPr>
          <p:cNvPr id="156" name="Google Shape;156;p24"/>
          <p:cNvSpPr txBox="1"/>
          <p:nvPr/>
        </p:nvSpPr>
        <p:spPr>
          <a:xfrm>
            <a:off x="3924500" y="556050"/>
            <a:ext cx="4728600" cy="15393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200">
                <a:solidFill>
                  <a:srgbClr val="0B5394"/>
                </a:solidFill>
                <a:latin typeface="Finger Paint"/>
                <a:ea typeface="Finger Paint"/>
                <a:cs typeface="Finger Paint"/>
                <a:sym typeface="Finger Paint"/>
              </a:rPr>
              <a:t>Dans cette oeuvre d’Auguste Herbin, comment vois-tu de formes différentes? Complète le tableau.</a:t>
            </a:r>
            <a:endParaRPr sz="2200">
              <a:solidFill>
                <a:srgbClr val="0B5394"/>
              </a:solidFill>
              <a:latin typeface="Finger Paint"/>
              <a:ea typeface="Finger Paint"/>
              <a:cs typeface="Finger Paint"/>
              <a:sym typeface="Finger Paint"/>
            </a:endParaRPr>
          </a:p>
        </p:txBody>
      </p:sp>
      <p:sp>
        <p:nvSpPr>
          <p:cNvPr id="157" name="Google Shape;157;p24"/>
          <p:cNvSpPr txBox="1"/>
          <p:nvPr/>
        </p:nvSpPr>
        <p:spPr>
          <a:xfrm rot="691">
            <a:off x="126775" y="46625"/>
            <a:ext cx="14934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800">
                <a:solidFill>
                  <a:srgbClr val="A64D79"/>
                </a:solidFill>
                <a:latin typeface="Chewy"/>
                <a:ea typeface="Chewy"/>
                <a:cs typeface="Chewy"/>
                <a:sym typeface="Chewy"/>
              </a:rPr>
              <a:t>figure 3</a:t>
            </a:r>
            <a:endParaRPr sz="2800">
              <a:solidFill>
                <a:srgbClr val="A64D79"/>
              </a:solidFill>
              <a:latin typeface="Chewy"/>
              <a:ea typeface="Chewy"/>
              <a:cs typeface="Chewy"/>
              <a:sym typeface="Chewy"/>
            </a:endParaRPr>
          </a:p>
        </p:txBody>
      </p:sp>
      <p:sp>
        <p:nvSpPr>
          <p:cNvPr id="158" name="Google Shape;158;p24"/>
          <p:cNvSpPr txBox="1"/>
          <p:nvPr/>
        </p:nvSpPr>
        <p:spPr>
          <a:xfrm>
            <a:off x="1834200" y="735475"/>
            <a:ext cx="14934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500" b="1">
                <a:solidFill>
                  <a:srgbClr val="15B021"/>
                </a:solidFill>
              </a:rPr>
              <a:t>Pour insérer une image, clique droit copier/ coller</a:t>
            </a:r>
            <a:endParaRPr sz="1500" b="1">
              <a:solidFill>
                <a:srgbClr val="15B021"/>
              </a:solidFill>
            </a:endParaRPr>
          </a:p>
        </p:txBody>
      </p:sp>
      <p:pic>
        <p:nvPicPr>
          <p:cNvPr id="159" name="Google Shape;159;p24"/>
          <p:cNvPicPr preferRelativeResize="0"/>
          <p:nvPr/>
        </p:nvPicPr>
        <p:blipFill>
          <a:blip r:embed="rId4">
            <a:alphaModFix/>
          </a:blip>
          <a:stretch>
            <a:fillRect/>
          </a:stretch>
        </p:blipFill>
        <p:spPr>
          <a:xfrm>
            <a:off x="997263" y="556050"/>
            <a:ext cx="2466975" cy="1847850"/>
          </a:xfrm>
          <a:prstGeom prst="rect">
            <a:avLst/>
          </a:prstGeom>
          <a:noFill/>
          <a:ln>
            <a:noFill/>
          </a:ln>
        </p:spPr>
      </p:pic>
      <p:graphicFrame>
        <p:nvGraphicFramePr>
          <p:cNvPr id="160" name="Google Shape;160;p24"/>
          <p:cNvGraphicFramePr/>
          <p:nvPr/>
        </p:nvGraphicFramePr>
        <p:xfrm>
          <a:off x="1522650" y="3391700"/>
          <a:ext cx="3000000" cy="3000000"/>
        </p:xfrm>
        <a:graphic>
          <a:graphicData uri="http://schemas.openxmlformats.org/drawingml/2006/table">
            <a:tbl>
              <a:tblPr>
                <a:noFill/>
                <a:tableStyleId>{9380F005-6CE4-4901-8B7C-E00243B5F7EF}</a:tableStyleId>
              </a:tblPr>
              <a:tblGrid>
                <a:gridCol w="1809750"/>
                <a:gridCol w="1809750"/>
                <a:gridCol w="1809750"/>
                <a:gridCol w="1809750"/>
              </a:tblGrid>
              <a:tr h="538700">
                <a:tc>
                  <a:txBody>
                    <a:bodyPr/>
                    <a:lstStyle/>
                    <a:p>
                      <a:pPr marL="0" lvl="0" indent="0" algn="ctr" rtl="0">
                        <a:spcBef>
                          <a:spcPts val="0"/>
                        </a:spcBef>
                        <a:spcAft>
                          <a:spcPts val="0"/>
                        </a:spcAft>
                        <a:buNone/>
                      </a:pPr>
                      <a:r>
                        <a:rPr lang="fr" sz="1600" b="1"/>
                        <a:t>Cercles</a:t>
                      </a:r>
                      <a:endParaRPr sz="1600" b="1"/>
                    </a:p>
                  </a:txBody>
                  <a:tcPr marL="91425" marR="91425" marT="91425" marB="91425"/>
                </a:tc>
                <a:tc>
                  <a:txBody>
                    <a:bodyPr/>
                    <a:lstStyle/>
                    <a:p>
                      <a:pPr marL="0" lvl="0" indent="0" algn="ctr" rtl="0">
                        <a:spcBef>
                          <a:spcPts val="0"/>
                        </a:spcBef>
                        <a:spcAft>
                          <a:spcPts val="0"/>
                        </a:spcAft>
                        <a:buNone/>
                      </a:pPr>
                      <a:r>
                        <a:rPr lang="fr" sz="1600" b="1"/>
                        <a:t>Triangles</a:t>
                      </a:r>
                      <a:endParaRPr sz="1600" b="1"/>
                    </a:p>
                  </a:txBody>
                  <a:tcPr marL="91425" marR="91425" marT="91425" marB="91425"/>
                </a:tc>
                <a:tc>
                  <a:txBody>
                    <a:bodyPr/>
                    <a:lstStyle/>
                    <a:p>
                      <a:pPr marL="0" lvl="0" indent="0" algn="ctr" rtl="0">
                        <a:spcBef>
                          <a:spcPts val="0"/>
                        </a:spcBef>
                        <a:spcAft>
                          <a:spcPts val="0"/>
                        </a:spcAft>
                        <a:buNone/>
                      </a:pPr>
                      <a:r>
                        <a:rPr lang="fr" sz="1600" b="1"/>
                        <a:t>Carrés</a:t>
                      </a:r>
                      <a:endParaRPr sz="1600" b="1"/>
                    </a:p>
                  </a:txBody>
                  <a:tcPr marL="91425" marR="91425" marT="91425" marB="91425"/>
                </a:tc>
                <a:tc>
                  <a:txBody>
                    <a:bodyPr/>
                    <a:lstStyle/>
                    <a:p>
                      <a:pPr marL="0" lvl="0" indent="0" algn="ctr" rtl="0">
                        <a:spcBef>
                          <a:spcPts val="0"/>
                        </a:spcBef>
                        <a:spcAft>
                          <a:spcPts val="0"/>
                        </a:spcAft>
                        <a:buNone/>
                      </a:pPr>
                      <a:r>
                        <a:rPr lang="fr" sz="1600" b="1"/>
                        <a:t>Rectangles</a:t>
                      </a:r>
                      <a:endParaRPr sz="1600" b="1"/>
                    </a:p>
                  </a:txBody>
                  <a:tcPr marL="91425" marR="91425" marT="91425" marB="91425"/>
                </a:tc>
              </a:tr>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25"/>
          <p:cNvPicPr preferRelativeResize="0"/>
          <p:nvPr/>
        </p:nvPicPr>
        <p:blipFill>
          <a:blip r:embed="rId3">
            <a:alphaModFix/>
          </a:blip>
          <a:stretch>
            <a:fillRect/>
          </a:stretch>
        </p:blipFill>
        <p:spPr>
          <a:xfrm>
            <a:off x="0" y="0"/>
            <a:ext cx="9144000" cy="5143500"/>
          </a:xfrm>
          <a:prstGeom prst="rect">
            <a:avLst/>
          </a:prstGeom>
          <a:noFill/>
          <a:ln>
            <a:noFill/>
          </a:ln>
        </p:spPr>
      </p:pic>
      <p:sp>
        <p:nvSpPr>
          <p:cNvPr id="166" name="Google Shape;166;p25"/>
          <p:cNvSpPr txBox="1"/>
          <p:nvPr/>
        </p:nvSpPr>
        <p:spPr>
          <a:xfrm rot="566">
            <a:off x="126775" y="46625"/>
            <a:ext cx="18228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800">
                <a:solidFill>
                  <a:srgbClr val="A64D79"/>
                </a:solidFill>
                <a:latin typeface="Chewy"/>
                <a:ea typeface="Chewy"/>
                <a:cs typeface="Chewy"/>
                <a:sym typeface="Chewy"/>
              </a:rPr>
              <a:t>figure 3</a:t>
            </a:r>
            <a:endParaRPr sz="2800">
              <a:solidFill>
                <a:srgbClr val="A64D79"/>
              </a:solidFill>
              <a:latin typeface="Chewy"/>
              <a:ea typeface="Chewy"/>
              <a:cs typeface="Chewy"/>
              <a:sym typeface="Chewy"/>
            </a:endParaRPr>
          </a:p>
        </p:txBody>
      </p:sp>
      <p:sp>
        <p:nvSpPr>
          <p:cNvPr id="167" name="Google Shape;167;p25"/>
          <p:cNvSpPr txBox="1"/>
          <p:nvPr/>
        </p:nvSpPr>
        <p:spPr>
          <a:xfrm>
            <a:off x="1834200" y="735475"/>
            <a:ext cx="1493400" cy="1800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500" b="1">
                <a:solidFill>
                  <a:srgbClr val="15B021"/>
                </a:solidFill>
              </a:rPr>
              <a:t>Pour corriger votre page, copier / coller les images et le texte sur cette diapositive </a:t>
            </a:r>
            <a:endParaRPr sz="1500" b="1">
              <a:solidFill>
                <a:srgbClr val="15B021"/>
              </a:solidFill>
            </a:endParaRPr>
          </a:p>
        </p:txBody>
      </p:sp>
      <p:sp>
        <p:nvSpPr>
          <p:cNvPr id="168" name="Google Shape;168;p25"/>
          <p:cNvSpPr txBox="1"/>
          <p:nvPr/>
        </p:nvSpPr>
        <p:spPr>
          <a:xfrm>
            <a:off x="5394375" y="2118450"/>
            <a:ext cx="2152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sp>
        <p:nvSpPr>
          <p:cNvPr id="169" name="Google Shape;169;p25"/>
          <p:cNvSpPr txBox="1"/>
          <p:nvPr/>
        </p:nvSpPr>
        <p:spPr>
          <a:xfrm>
            <a:off x="6022800" y="4551650"/>
            <a:ext cx="3312600" cy="8928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3200">
                <a:solidFill>
                  <a:srgbClr val="FF0000"/>
                </a:solidFill>
                <a:latin typeface="Finger Paint"/>
                <a:ea typeface="Finger Paint"/>
                <a:cs typeface="Finger Paint"/>
                <a:sym typeface="Finger Paint"/>
              </a:rPr>
              <a:t>CORRECTION</a:t>
            </a:r>
            <a:endParaRPr sz="3200">
              <a:solidFill>
                <a:srgbClr val="FF0000"/>
              </a:solidFill>
              <a:latin typeface="Finger Paint"/>
              <a:ea typeface="Finger Paint"/>
              <a:cs typeface="Finger Paint"/>
              <a:sym typeface="Finger Paint"/>
            </a:endParaRPr>
          </a:p>
          <a:p>
            <a:pPr marL="0" lvl="0" indent="0" algn="l" rtl="0">
              <a:spcBef>
                <a:spcPts val="0"/>
              </a:spcBef>
              <a:spcAft>
                <a:spcPts val="0"/>
              </a:spcAft>
              <a:buNone/>
            </a:pPr>
            <a:endParaRPr/>
          </a:p>
        </p:txBody>
      </p:sp>
      <p:pic>
        <p:nvPicPr>
          <p:cNvPr id="170" name="Google Shape;170;p25"/>
          <p:cNvPicPr preferRelativeResize="0"/>
          <p:nvPr/>
        </p:nvPicPr>
        <p:blipFill>
          <a:blip r:embed="rId4">
            <a:alphaModFix/>
          </a:blip>
          <a:stretch>
            <a:fillRect/>
          </a:stretch>
        </p:blipFill>
        <p:spPr>
          <a:xfrm>
            <a:off x="997263" y="556050"/>
            <a:ext cx="2466975" cy="1847850"/>
          </a:xfrm>
          <a:prstGeom prst="rect">
            <a:avLst/>
          </a:prstGeom>
          <a:noFill/>
          <a:ln>
            <a:noFill/>
          </a:ln>
        </p:spPr>
      </p:pic>
      <p:sp>
        <p:nvSpPr>
          <p:cNvPr id="171" name="Google Shape;171;p25"/>
          <p:cNvSpPr txBox="1"/>
          <p:nvPr/>
        </p:nvSpPr>
        <p:spPr>
          <a:xfrm>
            <a:off x="3924500" y="556050"/>
            <a:ext cx="4728600" cy="15393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200">
                <a:solidFill>
                  <a:srgbClr val="0B5394"/>
                </a:solidFill>
                <a:latin typeface="Finger Paint"/>
                <a:ea typeface="Finger Paint"/>
                <a:cs typeface="Finger Paint"/>
                <a:sym typeface="Finger Paint"/>
              </a:rPr>
              <a:t>Dans cette oeuvre d’Auguste Herbin, comment vois-tu de formes différentes? Complète le tableau.</a:t>
            </a:r>
            <a:endParaRPr sz="2200">
              <a:solidFill>
                <a:srgbClr val="0B5394"/>
              </a:solidFill>
              <a:latin typeface="Finger Paint"/>
              <a:ea typeface="Finger Paint"/>
              <a:cs typeface="Finger Paint"/>
              <a:sym typeface="Finger Paint"/>
            </a:endParaRPr>
          </a:p>
        </p:txBody>
      </p:sp>
      <p:graphicFrame>
        <p:nvGraphicFramePr>
          <p:cNvPr id="172" name="Google Shape;172;p25"/>
          <p:cNvGraphicFramePr/>
          <p:nvPr/>
        </p:nvGraphicFramePr>
        <p:xfrm>
          <a:off x="1522650" y="3391700"/>
          <a:ext cx="3000000" cy="3000000"/>
        </p:xfrm>
        <a:graphic>
          <a:graphicData uri="http://schemas.openxmlformats.org/drawingml/2006/table">
            <a:tbl>
              <a:tblPr>
                <a:noFill/>
                <a:tableStyleId>{9380F005-6CE4-4901-8B7C-E00243B5F7EF}</a:tableStyleId>
              </a:tblPr>
              <a:tblGrid>
                <a:gridCol w="1809750"/>
                <a:gridCol w="1809750"/>
                <a:gridCol w="1809750"/>
                <a:gridCol w="1809750"/>
              </a:tblGrid>
              <a:tr h="538700">
                <a:tc>
                  <a:txBody>
                    <a:bodyPr/>
                    <a:lstStyle/>
                    <a:p>
                      <a:pPr marL="0" lvl="0" indent="0" algn="ctr" rtl="0">
                        <a:spcBef>
                          <a:spcPts val="0"/>
                        </a:spcBef>
                        <a:spcAft>
                          <a:spcPts val="0"/>
                        </a:spcAft>
                        <a:buNone/>
                      </a:pPr>
                      <a:r>
                        <a:rPr lang="fr" sz="1600" b="1"/>
                        <a:t>Cercles</a:t>
                      </a:r>
                      <a:endParaRPr sz="1600" b="1"/>
                    </a:p>
                  </a:txBody>
                  <a:tcPr marL="91425" marR="91425" marT="91425" marB="91425"/>
                </a:tc>
                <a:tc>
                  <a:txBody>
                    <a:bodyPr/>
                    <a:lstStyle/>
                    <a:p>
                      <a:pPr marL="0" lvl="0" indent="0" algn="ctr" rtl="0">
                        <a:spcBef>
                          <a:spcPts val="0"/>
                        </a:spcBef>
                        <a:spcAft>
                          <a:spcPts val="0"/>
                        </a:spcAft>
                        <a:buNone/>
                      </a:pPr>
                      <a:r>
                        <a:rPr lang="fr" sz="1600" b="1"/>
                        <a:t>Triangles</a:t>
                      </a:r>
                      <a:endParaRPr sz="1600" b="1"/>
                    </a:p>
                  </a:txBody>
                  <a:tcPr marL="91425" marR="91425" marT="91425" marB="91425"/>
                </a:tc>
                <a:tc>
                  <a:txBody>
                    <a:bodyPr/>
                    <a:lstStyle/>
                    <a:p>
                      <a:pPr marL="0" lvl="0" indent="0" algn="ctr" rtl="0">
                        <a:spcBef>
                          <a:spcPts val="0"/>
                        </a:spcBef>
                        <a:spcAft>
                          <a:spcPts val="0"/>
                        </a:spcAft>
                        <a:buNone/>
                      </a:pPr>
                      <a:r>
                        <a:rPr lang="fr" sz="1600" b="1"/>
                        <a:t>Carrés</a:t>
                      </a:r>
                      <a:endParaRPr sz="1600" b="1"/>
                    </a:p>
                  </a:txBody>
                  <a:tcPr marL="91425" marR="91425" marT="91425" marB="91425"/>
                </a:tc>
                <a:tc>
                  <a:txBody>
                    <a:bodyPr/>
                    <a:lstStyle/>
                    <a:p>
                      <a:pPr marL="0" lvl="0" indent="0" algn="ctr" rtl="0">
                        <a:spcBef>
                          <a:spcPts val="0"/>
                        </a:spcBef>
                        <a:spcAft>
                          <a:spcPts val="0"/>
                        </a:spcAft>
                        <a:buNone/>
                      </a:pPr>
                      <a:r>
                        <a:rPr lang="fr" sz="1600" b="1"/>
                        <a:t>Rectangles</a:t>
                      </a:r>
                      <a:endParaRPr sz="1600" b="1"/>
                    </a:p>
                  </a:txBody>
                  <a:tcPr marL="91425" marR="91425" marT="91425" marB="91425"/>
                </a:tc>
              </a:tr>
              <a:tr h="381000">
                <a:tc>
                  <a:txBody>
                    <a:bodyPr/>
                    <a:lstStyle/>
                    <a:p>
                      <a:pPr marL="0" lvl="0" indent="0" algn="l" rtl="0">
                        <a:spcBef>
                          <a:spcPts val="0"/>
                        </a:spcBef>
                        <a:spcAft>
                          <a:spcPts val="0"/>
                        </a:spcAft>
                        <a:buNone/>
                      </a:pPr>
                      <a:r>
                        <a:rPr lang="fr"/>
                        <a:t>8</a:t>
                      </a:r>
                      <a:endParaRPr/>
                    </a:p>
                  </a:txBody>
                  <a:tcPr marL="91425" marR="91425" marT="91425" marB="91425"/>
                </a:tc>
                <a:tc>
                  <a:txBody>
                    <a:bodyPr/>
                    <a:lstStyle/>
                    <a:p>
                      <a:pPr marL="0" lvl="0" indent="0" algn="l" rtl="0">
                        <a:spcBef>
                          <a:spcPts val="0"/>
                        </a:spcBef>
                        <a:spcAft>
                          <a:spcPts val="0"/>
                        </a:spcAft>
                        <a:buNone/>
                      </a:pPr>
                      <a:r>
                        <a:rPr lang="fr"/>
                        <a:t>3</a:t>
                      </a:r>
                      <a:endParaRPr/>
                    </a:p>
                  </a:txBody>
                  <a:tcPr marL="91425" marR="91425" marT="91425" marB="91425"/>
                </a:tc>
                <a:tc>
                  <a:txBody>
                    <a:bodyPr/>
                    <a:lstStyle/>
                    <a:p>
                      <a:pPr marL="0" lvl="0" indent="0" algn="l" rtl="0">
                        <a:spcBef>
                          <a:spcPts val="0"/>
                        </a:spcBef>
                        <a:spcAft>
                          <a:spcPts val="0"/>
                        </a:spcAft>
                        <a:buNone/>
                      </a:pPr>
                      <a:r>
                        <a:rPr lang="fr"/>
                        <a:t>2</a:t>
                      </a:r>
                      <a:endParaRPr/>
                    </a:p>
                  </a:txBody>
                  <a:tcPr marL="91425" marR="91425" marT="91425" marB="91425"/>
                </a:tc>
                <a:tc>
                  <a:txBody>
                    <a:bodyPr/>
                    <a:lstStyle/>
                    <a:p>
                      <a:pPr marL="0" lvl="0" indent="0" algn="l" rtl="0">
                        <a:spcBef>
                          <a:spcPts val="0"/>
                        </a:spcBef>
                        <a:spcAft>
                          <a:spcPts val="0"/>
                        </a:spcAft>
                        <a:buNone/>
                      </a:pPr>
                      <a:r>
                        <a:rPr lang="fr"/>
                        <a:t>3</a:t>
                      </a:r>
                      <a:endParaRPr/>
                    </a:p>
                  </a:txBody>
                  <a:tcPr marL="91425" marR="91425" marT="91425" marB="91425"/>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6"/>
          <p:cNvPicPr preferRelativeResize="0"/>
          <p:nvPr/>
        </p:nvPicPr>
        <p:blipFill>
          <a:blip r:embed="rId3">
            <a:alphaModFix/>
          </a:blip>
          <a:stretch>
            <a:fillRect/>
          </a:stretch>
        </p:blipFill>
        <p:spPr>
          <a:xfrm>
            <a:off x="0" y="0"/>
            <a:ext cx="9144000" cy="5143500"/>
          </a:xfrm>
          <a:prstGeom prst="rect">
            <a:avLst/>
          </a:prstGeom>
          <a:noFill/>
          <a:ln>
            <a:noFill/>
          </a:ln>
        </p:spPr>
      </p:pic>
      <p:sp>
        <p:nvSpPr>
          <p:cNvPr id="178" name="Google Shape;178;p26"/>
          <p:cNvSpPr txBox="1"/>
          <p:nvPr/>
        </p:nvSpPr>
        <p:spPr>
          <a:xfrm>
            <a:off x="4106475" y="1120950"/>
            <a:ext cx="4728600" cy="8619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200">
                <a:solidFill>
                  <a:srgbClr val="0B5394"/>
                </a:solidFill>
                <a:latin typeface="Finger Paint"/>
                <a:ea typeface="Finger Paint"/>
                <a:cs typeface="Finger Paint"/>
                <a:sym typeface="Finger Paint"/>
              </a:rPr>
              <a:t>Combien comptes-tu de triangles dans cette figure ?</a:t>
            </a:r>
            <a:endParaRPr sz="2200">
              <a:solidFill>
                <a:srgbClr val="0B5394"/>
              </a:solidFill>
              <a:latin typeface="Finger Paint"/>
              <a:ea typeface="Finger Paint"/>
              <a:cs typeface="Finger Paint"/>
              <a:sym typeface="Finger Paint"/>
            </a:endParaRPr>
          </a:p>
        </p:txBody>
      </p:sp>
      <p:sp>
        <p:nvSpPr>
          <p:cNvPr id="179" name="Google Shape;179;p26"/>
          <p:cNvSpPr txBox="1"/>
          <p:nvPr/>
        </p:nvSpPr>
        <p:spPr>
          <a:xfrm rot="691">
            <a:off x="126775" y="46625"/>
            <a:ext cx="14934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800">
                <a:solidFill>
                  <a:srgbClr val="A64D79"/>
                </a:solidFill>
                <a:latin typeface="Chewy"/>
                <a:ea typeface="Chewy"/>
                <a:cs typeface="Chewy"/>
                <a:sym typeface="Chewy"/>
              </a:rPr>
              <a:t>figure 4</a:t>
            </a:r>
            <a:endParaRPr sz="2800">
              <a:solidFill>
                <a:srgbClr val="A64D79"/>
              </a:solidFill>
              <a:latin typeface="Chewy"/>
              <a:ea typeface="Chewy"/>
              <a:cs typeface="Chewy"/>
              <a:sym typeface="Chewy"/>
            </a:endParaRPr>
          </a:p>
        </p:txBody>
      </p:sp>
      <p:sp>
        <p:nvSpPr>
          <p:cNvPr id="180" name="Google Shape;180;p26"/>
          <p:cNvSpPr txBox="1"/>
          <p:nvPr/>
        </p:nvSpPr>
        <p:spPr>
          <a:xfrm>
            <a:off x="1834200" y="735475"/>
            <a:ext cx="14934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500" b="1">
                <a:solidFill>
                  <a:srgbClr val="15B021"/>
                </a:solidFill>
              </a:rPr>
              <a:t>Pour insérer une image, clique droit copier/ coller</a:t>
            </a:r>
            <a:endParaRPr sz="1500" b="1">
              <a:solidFill>
                <a:srgbClr val="15B021"/>
              </a:solidFill>
            </a:endParaRPr>
          </a:p>
        </p:txBody>
      </p:sp>
      <p:pic>
        <p:nvPicPr>
          <p:cNvPr id="181" name="Google Shape;181;p26"/>
          <p:cNvPicPr preferRelativeResize="0"/>
          <p:nvPr/>
        </p:nvPicPr>
        <p:blipFill>
          <a:blip r:embed="rId4">
            <a:alphaModFix/>
          </a:blip>
          <a:stretch>
            <a:fillRect/>
          </a:stretch>
        </p:blipFill>
        <p:spPr>
          <a:xfrm>
            <a:off x="1236006" y="571306"/>
            <a:ext cx="3110050" cy="25018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27"/>
          <p:cNvPicPr preferRelativeResize="0"/>
          <p:nvPr/>
        </p:nvPicPr>
        <p:blipFill>
          <a:blip r:embed="rId3">
            <a:alphaModFix/>
          </a:blip>
          <a:stretch>
            <a:fillRect/>
          </a:stretch>
        </p:blipFill>
        <p:spPr>
          <a:xfrm>
            <a:off x="0" y="0"/>
            <a:ext cx="9144000" cy="5143500"/>
          </a:xfrm>
          <a:prstGeom prst="rect">
            <a:avLst/>
          </a:prstGeom>
          <a:noFill/>
          <a:ln>
            <a:noFill/>
          </a:ln>
        </p:spPr>
      </p:pic>
      <p:sp>
        <p:nvSpPr>
          <p:cNvPr id="187" name="Google Shape;187;p27"/>
          <p:cNvSpPr txBox="1"/>
          <p:nvPr/>
        </p:nvSpPr>
        <p:spPr>
          <a:xfrm rot="566">
            <a:off x="126775" y="46625"/>
            <a:ext cx="18228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800">
                <a:solidFill>
                  <a:srgbClr val="A64D79"/>
                </a:solidFill>
                <a:latin typeface="Chewy"/>
                <a:ea typeface="Chewy"/>
                <a:cs typeface="Chewy"/>
                <a:sym typeface="Chewy"/>
              </a:rPr>
              <a:t>figure 4</a:t>
            </a:r>
            <a:endParaRPr sz="2800">
              <a:solidFill>
                <a:srgbClr val="A64D79"/>
              </a:solidFill>
              <a:latin typeface="Chewy"/>
              <a:ea typeface="Chewy"/>
              <a:cs typeface="Chewy"/>
              <a:sym typeface="Chewy"/>
            </a:endParaRPr>
          </a:p>
        </p:txBody>
      </p:sp>
      <p:sp>
        <p:nvSpPr>
          <p:cNvPr id="188" name="Google Shape;188;p27"/>
          <p:cNvSpPr txBox="1"/>
          <p:nvPr/>
        </p:nvSpPr>
        <p:spPr>
          <a:xfrm>
            <a:off x="1855775" y="2169625"/>
            <a:ext cx="2230800" cy="1339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500" b="1">
                <a:solidFill>
                  <a:srgbClr val="15B021"/>
                </a:solidFill>
              </a:rPr>
              <a:t>Un grand triangle, </a:t>
            </a:r>
            <a:endParaRPr sz="1500" b="1">
              <a:solidFill>
                <a:srgbClr val="15B021"/>
              </a:solidFill>
            </a:endParaRPr>
          </a:p>
          <a:p>
            <a:pPr marL="0" lvl="0" indent="0" algn="ctr" rtl="0">
              <a:spcBef>
                <a:spcPts val="0"/>
              </a:spcBef>
              <a:spcAft>
                <a:spcPts val="0"/>
              </a:spcAft>
              <a:buNone/>
            </a:pPr>
            <a:r>
              <a:rPr lang="fr" sz="1500" b="1">
                <a:solidFill>
                  <a:srgbClr val="15B021"/>
                </a:solidFill>
              </a:rPr>
              <a:t>3 triangles “moyens’’ (constitués de 4 petits triangles) et  </a:t>
            </a:r>
            <a:endParaRPr sz="1500" b="1">
              <a:solidFill>
                <a:srgbClr val="15B021"/>
              </a:solidFill>
            </a:endParaRPr>
          </a:p>
          <a:p>
            <a:pPr marL="0" lvl="0" indent="0" algn="ctr" rtl="0">
              <a:spcBef>
                <a:spcPts val="0"/>
              </a:spcBef>
              <a:spcAft>
                <a:spcPts val="0"/>
              </a:spcAft>
              <a:buNone/>
            </a:pPr>
            <a:r>
              <a:rPr lang="fr" sz="1500" b="1">
                <a:solidFill>
                  <a:srgbClr val="15B021"/>
                </a:solidFill>
              </a:rPr>
              <a:t>9 petits triangles.</a:t>
            </a:r>
            <a:endParaRPr sz="1500" b="1">
              <a:solidFill>
                <a:srgbClr val="15B021"/>
              </a:solidFill>
            </a:endParaRPr>
          </a:p>
        </p:txBody>
      </p:sp>
      <p:sp>
        <p:nvSpPr>
          <p:cNvPr id="189" name="Google Shape;189;p27"/>
          <p:cNvSpPr txBox="1"/>
          <p:nvPr/>
        </p:nvSpPr>
        <p:spPr>
          <a:xfrm>
            <a:off x="5394375" y="2118450"/>
            <a:ext cx="2152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sp>
        <p:nvSpPr>
          <p:cNvPr id="190" name="Google Shape;190;p27"/>
          <p:cNvSpPr txBox="1"/>
          <p:nvPr/>
        </p:nvSpPr>
        <p:spPr>
          <a:xfrm>
            <a:off x="6022800" y="4551650"/>
            <a:ext cx="3312600" cy="8928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3200">
                <a:solidFill>
                  <a:srgbClr val="FF0000"/>
                </a:solidFill>
                <a:latin typeface="Finger Paint"/>
                <a:ea typeface="Finger Paint"/>
                <a:cs typeface="Finger Paint"/>
                <a:sym typeface="Finger Paint"/>
              </a:rPr>
              <a:t>CORRECTION</a:t>
            </a:r>
            <a:endParaRPr sz="3200">
              <a:solidFill>
                <a:srgbClr val="FF0000"/>
              </a:solidFill>
              <a:latin typeface="Finger Paint"/>
              <a:ea typeface="Finger Paint"/>
              <a:cs typeface="Finger Paint"/>
              <a:sym typeface="Finger Paint"/>
            </a:endParaRPr>
          </a:p>
          <a:p>
            <a:pPr marL="0" lvl="0" indent="0" algn="l" rtl="0">
              <a:spcBef>
                <a:spcPts val="0"/>
              </a:spcBef>
              <a:spcAft>
                <a:spcPts val="0"/>
              </a:spcAft>
              <a:buNone/>
            </a:pPr>
            <a:endParaRPr/>
          </a:p>
        </p:txBody>
      </p:sp>
      <p:pic>
        <p:nvPicPr>
          <p:cNvPr id="191" name="Google Shape;191;p27"/>
          <p:cNvPicPr preferRelativeResize="0"/>
          <p:nvPr/>
        </p:nvPicPr>
        <p:blipFill rotWithShape="1">
          <a:blip r:embed="rId4">
            <a:alphaModFix/>
          </a:blip>
          <a:srcRect l="-67100" t="-62360" r="67100" b="62360"/>
          <a:stretch/>
        </p:blipFill>
        <p:spPr>
          <a:xfrm>
            <a:off x="3126775" y="-632569"/>
            <a:ext cx="3245975" cy="2611200"/>
          </a:xfrm>
          <a:prstGeom prst="rect">
            <a:avLst/>
          </a:prstGeom>
          <a:noFill/>
          <a:ln>
            <a:noFill/>
          </a:ln>
        </p:spPr>
      </p:pic>
      <p:pic>
        <p:nvPicPr>
          <p:cNvPr id="192" name="Google Shape;192;p27"/>
          <p:cNvPicPr preferRelativeResize="0"/>
          <p:nvPr/>
        </p:nvPicPr>
        <p:blipFill>
          <a:blip r:embed="rId4">
            <a:alphaModFix/>
          </a:blip>
          <a:stretch>
            <a:fillRect/>
          </a:stretch>
        </p:blipFill>
        <p:spPr>
          <a:xfrm>
            <a:off x="4675781" y="662381"/>
            <a:ext cx="3110050" cy="2501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8"/>
          <p:cNvPicPr preferRelativeResize="0"/>
          <p:nvPr/>
        </p:nvPicPr>
        <p:blipFill>
          <a:blip r:embed="rId3">
            <a:alphaModFix/>
          </a:blip>
          <a:stretch>
            <a:fillRect/>
          </a:stretch>
        </p:blipFill>
        <p:spPr>
          <a:xfrm>
            <a:off x="0" y="0"/>
            <a:ext cx="9144000" cy="5143500"/>
          </a:xfrm>
          <a:prstGeom prst="rect">
            <a:avLst/>
          </a:prstGeom>
          <a:noFill/>
          <a:ln>
            <a:noFill/>
          </a:ln>
        </p:spPr>
      </p:pic>
      <p:sp>
        <p:nvSpPr>
          <p:cNvPr id="198" name="Google Shape;198;p28"/>
          <p:cNvSpPr txBox="1"/>
          <p:nvPr/>
        </p:nvSpPr>
        <p:spPr>
          <a:xfrm>
            <a:off x="4106475" y="355350"/>
            <a:ext cx="4728600" cy="5232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200">
                <a:solidFill>
                  <a:srgbClr val="0B5394"/>
                </a:solidFill>
                <a:latin typeface="Finger Paint"/>
                <a:ea typeface="Finger Paint"/>
                <a:cs typeface="Finger Paint"/>
                <a:sym typeface="Finger Paint"/>
              </a:rPr>
              <a:t>TEXTE</a:t>
            </a:r>
            <a:endParaRPr sz="2200">
              <a:solidFill>
                <a:srgbClr val="0B5394"/>
              </a:solidFill>
              <a:latin typeface="Finger Paint"/>
              <a:ea typeface="Finger Paint"/>
              <a:cs typeface="Finger Paint"/>
              <a:sym typeface="Finger Paint"/>
            </a:endParaRPr>
          </a:p>
        </p:txBody>
      </p:sp>
      <p:sp>
        <p:nvSpPr>
          <p:cNvPr id="199" name="Google Shape;199;p28"/>
          <p:cNvSpPr txBox="1"/>
          <p:nvPr/>
        </p:nvSpPr>
        <p:spPr>
          <a:xfrm rot="691">
            <a:off x="126775" y="46625"/>
            <a:ext cx="14934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800">
                <a:solidFill>
                  <a:srgbClr val="A64D79"/>
                </a:solidFill>
                <a:latin typeface="Chewy"/>
                <a:ea typeface="Chewy"/>
                <a:cs typeface="Chewy"/>
                <a:sym typeface="Chewy"/>
              </a:rPr>
              <a:t>figure 5</a:t>
            </a:r>
            <a:endParaRPr sz="2800">
              <a:solidFill>
                <a:srgbClr val="A64D79"/>
              </a:solidFill>
              <a:latin typeface="Chewy"/>
              <a:ea typeface="Chewy"/>
              <a:cs typeface="Chewy"/>
              <a:sym typeface="Chewy"/>
            </a:endParaRPr>
          </a:p>
        </p:txBody>
      </p:sp>
      <p:sp>
        <p:nvSpPr>
          <p:cNvPr id="200" name="Google Shape;200;p28"/>
          <p:cNvSpPr txBox="1"/>
          <p:nvPr/>
        </p:nvSpPr>
        <p:spPr>
          <a:xfrm>
            <a:off x="1834200" y="735475"/>
            <a:ext cx="14934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sp>
        <p:nvSpPr>
          <p:cNvPr id="201" name="Google Shape;201;p28"/>
          <p:cNvSpPr txBox="1"/>
          <p:nvPr/>
        </p:nvSpPr>
        <p:spPr>
          <a:xfrm>
            <a:off x="5394375" y="2118450"/>
            <a:ext cx="21528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500" b="1">
                <a:solidFill>
                  <a:srgbClr val="15B021"/>
                </a:solidFill>
              </a:rPr>
              <a:t>J’ai 3 côtés.</a:t>
            </a:r>
            <a:endParaRPr sz="1500" b="1">
              <a:solidFill>
                <a:srgbClr val="15B021"/>
              </a:solidFill>
            </a:endParaRPr>
          </a:p>
          <a:p>
            <a:pPr marL="0" lvl="0" indent="0" algn="ctr" rtl="0">
              <a:spcBef>
                <a:spcPts val="0"/>
              </a:spcBef>
              <a:spcAft>
                <a:spcPts val="0"/>
              </a:spcAft>
              <a:buNone/>
            </a:pPr>
            <a:r>
              <a:rPr lang="fr" sz="1500" b="1">
                <a:solidFill>
                  <a:srgbClr val="15B021"/>
                </a:solidFill>
              </a:rPr>
              <a:t>J’ai 3 sommets.</a:t>
            </a:r>
            <a:endParaRPr sz="1500" b="1">
              <a:solidFill>
                <a:srgbClr val="15B021"/>
              </a:solidFill>
            </a:endParaRPr>
          </a:p>
          <a:p>
            <a:pPr marL="0" lvl="0" indent="0" algn="ctr" rtl="0">
              <a:spcBef>
                <a:spcPts val="0"/>
              </a:spcBef>
              <a:spcAft>
                <a:spcPts val="0"/>
              </a:spcAft>
              <a:buNone/>
            </a:pPr>
            <a:r>
              <a:rPr lang="fr" sz="1500" b="1">
                <a:solidFill>
                  <a:srgbClr val="15B021"/>
                </a:solidFill>
              </a:rPr>
              <a:t>J’ai 1 angle droit.</a:t>
            </a:r>
            <a:endParaRPr sz="1500" b="1">
              <a:solidFill>
                <a:srgbClr val="15B021"/>
              </a:solidFill>
            </a:endParaRPr>
          </a:p>
          <a:p>
            <a:pPr marL="0" lvl="0" indent="0" algn="ctr" rtl="0">
              <a:spcBef>
                <a:spcPts val="0"/>
              </a:spcBef>
              <a:spcAft>
                <a:spcPts val="0"/>
              </a:spcAft>
              <a:buNone/>
            </a:pPr>
            <a:r>
              <a:rPr lang="fr" sz="1500" b="1">
                <a:solidFill>
                  <a:srgbClr val="15B021"/>
                </a:solidFill>
              </a:rPr>
              <a:t>Qui suis-je?</a:t>
            </a:r>
            <a:endParaRPr sz="1500" b="1">
              <a:solidFill>
                <a:srgbClr val="15B02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29"/>
          <p:cNvPicPr preferRelativeResize="0"/>
          <p:nvPr/>
        </p:nvPicPr>
        <p:blipFill>
          <a:blip r:embed="rId3">
            <a:alphaModFix/>
          </a:blip>
          <a:stretch>
            <a:fillRect/>
          </a:stretch>
        </p:blipFill>
        <p:spPr>
          <a:xfrm>
            <a:off x="126775" y="662375"/>
            <a:ext cx="9144000" cy="5143500"/>
          </a:xfrm>
          <a:prstGeom prst="rect">
            <a:avLst/>
          </a:prstGeom>
          <a:noFill/>
          <a:ln>
            <a:noFill/>
          </a:ln>
        </p:spPr>
      </p:pic>
      <p:sp>
        <p:nvSpPr>
          <p:cNvPr id="207" name="Google Shape;207;p29"/>
          <p:cNvSpPr txBox="1"/>
          <p:nvPr/>
        </p:nvSpPr>
        <p:spPr>
          <a:xfrm rot="566">
            <a:off x="126775" y="46625"/>
            <a:ext cx="18228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800">
                <a:solidFill>
                  <a:srgbClr val="A64D79"/>
                </a:solidFill>
                <a:latin typeface="Chewy"/>
                <a:ea typeface="Chewy"/>
                <a:cs typeface="Chewy"/>
                <a:sym typeface="Chewy"/>
              </a:rPr>
              <a:t>figure 5</a:t>
            </a:r>
            <a:endParaRPr sz="2800">
              <a:solidFill>
                <a:srgbClr val="A64D79"/>
              </a:solidFill>
              <a:latin typeface="Chewy"/>
              <a:ea typeface="Chewy"/>
              <a:cs typeface="Chewy"/>
              <a:sym typeface="Chewy"/>
            </a:endParaRPr>
          </a:p>
        </p:txBody>
      </p:sp>
      <p:sp>
        <p:nvSpPr>
          <p:cNvPr id="208" name="Google Shape;208;p29"/>
          <p:cNvSpPr txBox="1"/>
          <p:nvPr/>
        </p:nvSpPr>
        <p:spPr>
          <a:xfrm>
            <a:off x="1834200" y="735475"/>
            <a:ext cx="14934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sp>
        <p:nvSpPr>
          <p:cNvPr id="209" name="Google Shape;209;p29"/>
          <p:cNvSpPr txBox="1"/>
          <p:nvPr/>
        </p:nvSpPr>
        <p:spPr>
          <a:xfrm>
            <a:off x="5394375" y="2118450"/>
            <a:ext cx="2152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sp>
        <p:nvSpPr>
          <p:cNvPr id="210" name="Google Shape;210;p29"/>
          <p:cNvSpPr txBox="1"/>
          <p:nvPr/>
        </p:nvSpPr>
        <p:spPr>
          <a:xfrm>
            <a:off x="6022800" y="4551650"/>
            <a:ext cx="3312600" cy="8928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3200">
                <a:solidFill>
                  <a:srgbClr val="FF0000"/>
                </a:solidFill>
                <a:latin typeface="Finger Paint"/>
                <a:ea typeface="Finger Paint"/>
                <a:cs typeface="Finger Paint"/>
                <a:sym typeface="Finger Paint"/>
              </a:rPr>
              <a:t>CORRECTION</a:t>
            </a:r>
            <a:endParaRPr sz="3200">
              <a:solidFill>
                <a:srgbClr val="FF0000"/>
              </a:solidFill>
              <a:latin typeface="Finger Paint"/>
              <a:ea typeface="Finger Paint"/>
              <a:cs typeface="Finger Paint"/>
              <a:sym typeface="Finger Paint"/>
            </a:endParaRPr>
          </a:p>
          <a:p>
            <a:pPr marL="0" lvl="0" indent="0" algn="l" rtl="0">
              <a:spcBef>
                <a:spcPts val="0"/>
              </a:spcBef>
              <a:spcAft>
                <a:spcPts val="0"/>
              </a:spcAft>
              <a:buNone/>
            </a:pPr>
            <a:endParaRPr/>
          </a:p>
        </p:txBody>
      </p:sp>
      <p:pic>
        <p:nvPicPr>
          <p:cNvPr id="211" name="Google Shape;211;p29"/>
          <p:cNvPicPr preferRelativeResize="0"/>
          <p:nvPr/>
        </p:nvPicPr>
        <p:blipFill>
          <a:blip r:embed="rId4">
            <a:alphaModFix/>
          </a:blip>
          <a:stretch>
            <a:fillRect/>
          </a:stretch>
        </p:blipFill>
        <p:spPr>
          <a:xfrm>
            <a:off x="3535588" y="878549"/>
            <a:ext cx="1853675" cy="1210675"/>
          </a:xfrm>
          <a:prstGeom prst="rect">
            <a:avLst/>
          </a:prstGeom>
          <a:noFill/>
          <a:ln>
            <a:noFill/>
          </a:ln>
        </p:spPr>
      </p:pic>
      <p:sp>
        <p:nvSpPr>
          <p:cNvPr id="212" name="Google Shape;212;p29"/>
          <p:cNvSpPr txBox="1"/>
          <p:nvPr/>
        </p:nvSpPr>
        <p:spPr>
          <a:xfrm>
            <a:off x="3208200" y="3065325"/>
            <a:ext cx="733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solidFill>
                  <a:srgbClr val="20124D"/>
                </a:solidFill>
              </a:rPr>
              <a:t>Je suis un triangle rectangle.</a:t>
            </a:r>
            <a:endParaRPr>
              <a:solidFill>
                <a:srgbClr val="20124D"/>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0"/>
          <p:cNvPicPr preferRelativeResize="0"/>
          <p:nvPr/>
        </p:nvPicPr>
        <p:blipFill>
          <a:blip r:embed="rId3">
            <a:alphaModFix/>
          </a:blip>
          <a:stretch>
            <a:fillRect/>
          </a:stretch>
        </p:blipFill>
        <p:spPr>
          <a:xfrm>
            <a:off x="0" y="0"/>
            <a:ext cx="9144000" cy="5143500"/>
          </a:xfrm>
          <a:prstGeom prst="rect">
            <a:avLst/>
          </a:prstGeom>
          <a:noFill/>
          <a:ln>
            <a:noFill/>
          </a:ln>
        </p:spPr>
      </p:pic>
      <p:sp>
        <p:nvSpPr>
          <p:cNvPr id="218" name="Google Shape;218;p30"/>
          <p:cNvSpPr txBox="1"/>
          <p:nvPr/>
        </p:nvSpPr>
        <p:spPr>
          <a:xfrm>
            <a:off x="4106475" y="355350"/>
            <a:ext cx="4728600" cy="5232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200">
                <a:solidFill>
                  <a:srgbClr val="0B5394"/>
                </a:solidFill>
                <a:latin typeface="Finger Paint"/>
                <a:ea typeface="Finger Paint"/>
                <a:cs typeface="Finger Paint"/>
                <a:sym typeface="Finger Paint"/>
              </a:rPr>
              <a:t>Décrire une figure géométrique</a:t>
            </a:r>
            <a:endParaRPr sz="2200">
              <a:solidFill>
                <a:srgbClr val="0B5394"/>
              </a:solidFill>
              <a:latin typeface="Finger Paint"/>
              <a:ea typeface="Finger Paint"/>
              <a:cs typeface="Finger Paint"/>
              <a:sym typeface="Finger Paint"/>
            </a:endParaRPr>
          </a:p>
        </p:txBody>
      </p:sp>
      <p:sp>
        <p:nvSpPr>
          <p:cNvPr id="219" name="Google Shape;219;p30"/>
          <p:cNvSpPr txBox="1"/>
          <p:nvPr/>
        </p:nvSpPr>
        <p:spPr>
          <a:xfrm rot="691">
            <a:off x="126775" y="46625"/>
            <a:ext cx="14934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800">
                <a:solidFill>
                  <a:srgbClr val="A64D79"/>
                </a:solidFill>
                <a:latin typeface="Chewy"/>
                <a:ea typeface="Chewy"/>
                <a:cs typeface="Chewy"/>
                <a:sym typeface="Chewy"/>
              </a:rPr>
              <a:t>figure 6</a:t>
            </a:r>
            <a:endParaRPr sz="2800">
              <a:solidFill>
                <a:srgbClr val="A64D79"/>
              </a:solidFill>
              <a:latin typeface="Chewy"/>
              <a:ea typeface="Chewy"/>
              <a:cs typeface="Chewy"/>
              <a:sym typeface="Chewy"/>
            </a:endParaRPr>
          </a:p>
        </p:txBody>
      </p:sp>
      <p:sp>
        <p:nvSpPr>
          <p:cNvPr id="220" name="Google Shape;220;p30"/>
          <p:cNvSpPr txBox="1"/>
          <p:nvPr/>
        </p:nvSpPr>
        <p:spPr>
          <a:xfrm>
            <a:off x="1834200" y="735475"/>
            <a:ext cx="14934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sp>
        <p:nvSpPr>
          <p:cNvPr id="221" name="Google Shape;221;p30"/>
          <p:cNvSpPr txBox="1"/>
          <p:nvPr/>
        </p:nvSpPr>
        <p:spPr>
          <a:xfrm>
            <a:off x="6682275" y="964400"/>
            <a:ext cx="2152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graphicFrame>
        <p:nvGraphicFramePr>
          <p:cNvPr id="222" name="Google Shape;222;p30"/>
          <p:cNvGraphicFramePr/>
          <p:nvPr/>
        </p:nvGraphicFramePr>
        <p:xfrm>
          <a:off x="629163" y="2701075"/>
          <a:ext cx="3000000" cy="3000000"/>
        </p:xfrm>
        <a:graphic>
          <a:graphicData uri="http://schemas.openxmlformats.org/drawingml/2006/table">
            <a:tbl>
              <a:tblPr>
                <a:noFill/>
                <a:tableStyleId>{9380F005-6CE4-4901-8B7C-E00243B5F7EF}</a:tableStyleId>
              </a:tblPr>
              <a:tblGrid>
                <a:gridCol w="2434025"/>
                <a:gridCol w="1608300"/>
                <a:gridCol w="1588400"/>
                <a:gridCol w="1837100"/>
              </a:tblGrid>
              <a:tr h="396200">
                <a:tc>
                  <a:txBody>
                    <a:bodyPr/>
                    <a:lstStyle/>
                    <a:p>
                      <a:pPr marL="0" lvl="0" indent="0" algn="ctr" rtl="0">
                        <a:spcBef>
                          <a:spcPts val="0"/>
                        </a:spcBef>
                        <a:spcAft>
                          <a:spcPts val="0"/>
                        </a:spcAft>
                        <a:buNone/>
                      </a:pPr>
                      <a:endParaRPr>
                        <a:latin typeface="Finger Paint"/>
                        <a:ea typeface="Finger Paint"/>
                        <a:cs typeface="Finger Paint"/>
                        <a:sym typeface="Finger Paint"/>
                      </a:endParaRPr>
                    </a:p>
                  </a:txBody>
                  <a:tcPr marL="91425" marR="91425" marT="91425" marB="91425"/>
                </a:tc>
                <a:tc>
                  <a:txBody>
                    <a:bodyPr/>
                    <a:lstStyle/>
                    <a:p>
                      <a:pPr marL="0" lvl="0" indent="0" algn="ctr" rtl="0">
                        <a:spcBef>
                          <a:spcPts val="0"/>
                        </a:spcBef>
                        <a:spcAft>
                          <a:spcPts val="0"/>
                        </a:spcAft>
                        <a:buNone/>
                      </a:pPr>
                      <a:r>
                        <a:rPr lang="fr">
                          <a:highlight>
                            <a:srgbClr val="FFFF00"/>
                          </a:highlight>
                          <a:latin typeface="Finger Paint"/>
                          <a:ea typeface="Finger Paint"/>
                          <a:cs typeface="Finger Paint"/>
                          <a:sym typeface="Finger Paint"/>
                        </a:rPr>
                        <a:t>Figure 1</a:t>
                      </a:r>
                      <a:endParaRPr>
                        <a:highlight>
                          <a:srgbClr val="FFFF00"/>
                        </a:highlight>
                        <a:latin typeface="Finger Paint"/>
                        <a:ea typeface="Finger Paint"/>
                        <a:cs typeface="Finger Paint"/>
                        <a:sym typeface="Finger Paint"/>
                      </a:endParaRPr>
                    </a:p>
                  </a:txBody>
                  <a:tcPr marL="91425" marR="91425" marT="91425" marB="91425"/>
                </a:tc>
                <a:tc>
                  <a:txBody>
                    <a:bodyPr/>
                    <a:lstStyle/>
                    <a:p>
                      <a:pPr marL="0" lvl="0" indent="0" algn="ctr" rtl="0">
                        <a:spcBef>
                          <a:spcPts val="0"/>
                        </a:spcBef>
                        <a:spcAft>
                          <a:spcPts val="0"/>
                        </a:spcAft>
                        <a:buNone/>
                      </a:pPr>
                      <a:r>
                        <a:rPr lang="fr">
                          <a:highlight>
                            <a:srgbClr val="4A86E8"/>
                          </a:highlight>
                          <a:latin typeface="Finger Paint"/>
                          <a:ea typeface="Finger Paint"/>
                          <a:cs typeface="Finger Paint"/>
                          <a:sym typeface="Finger Paint"/>
                        </a:rPr>
                        <a:t>Figure 2</a:t>
                      </a:r>
                      <a:endParaRPr>
                        <a:highlight>
                          <a:srgbClr val="4A86E8"/>
                        </a:highlight>
                        <a:latin typeface="Finger Paint"/>
                        <a:ea typeface="Finger Paint"/>
                        <a:cs typeface="Finger Paint"/>
                        <a:sym typeface="Finger Paint"/>
                      </a:endParaRPr>
                    </a:p>
                  </a:txBody>
                  <a:tcPr marL="91425" marR="91425" marT="91425" marB="91425"/>
                </a:tc>
                <a:tc>
                  <a:txBody>
                    <a:bodyPr/>
                    <a:lstStyle/>
                    <a:p>
                      <a:pPr marL="0" lvl="0" indent="0" algn="ctr" rtl="0">
                        <a:spcBef>
                          <a:spcPts val="0"/>
                        </a:spcBef>
                        <a:spcAft>
                          <a:spcPts val="0"/>
                        </a:spcAft>
                        <a:buNone/>
                      </a:pPr>
                      <a:r>
                        <a:rPr lang="fr">
                          <a:highlight>
                            <a:srgbClr val="FF0000"/>
                          </a:highlight>
                          <a:latin typeface="Finger Paint"/>
                          <a:ea typeface="Finger Paint"/>
                          <a:cs typeface="Finger Paint"/>
                          <a:sym typeface="Finger Paint"/>
                        </a:rPr>
                        <a:t>Figure 3</a:t>
                      </a:r>
                      <a:endParaRPr>
                        <a:highlight>
                          <a:srgbClr val="FF0000"/>
                        </a:highlight>
                        <a:latin typeface="Finger Paint"/>
                        <a:ea typeface="Finger Paint"/>
                        <a:cs typeface="Finger Paint"/>
                        <a:sym typeface="Finger Paint"/>
                      </a:endParaRPr>
                    </a:p>
                  </a:txBody>
                  <a:tcPr marL="91425" marR="91425" marT="91425" marB="91425"/>
                </a:tc>
              </a:tr>
              <a:tr h="396200">
                <a:tc>
                  <a:txBody>
                    <a:bodyPr/>
                    <a:lstStyle/>
                    <a:p>
                      <a:pPr marL="0" lvl="0" indent="0" algn="ctr" rtl="0">
                        <a:spcBef>
                          <a:spcPts val="0"/>
                        </a:spcBef>
                        <a:spcAft>
                          <a:spcPts val="0"/>
                        </a:spcAft>
                        <a:buNone/>
                      </a:pPr>
                      <a:r>
                        <a:rPr lang="fr">
                          <a:latin typeface="Finger Paint"/>
                          <a:ea typeface="Finger Paint"/>
                          <a:cs typeface="Finger Paint"/>
                          <a:sym typeface="Finger Paint"/>
                        </a:rPr>
                        <a:t>Nombre de côtés</a:t>
                      </a:r>
                      <a:endParaRPr>
                        <a:latin typeface="Finger Paint"/>
                        <a:ea typeface="Finger Paint"/>
                        <a:cs typeface="Finger Paint"/>
                        <a:sym typeface="Finger Paint"/>
                      </a:endParaRPr>
                    </a:p>
                  </a:txBody>
                  <a:tcPr marL="91425" marR="91425" marT="91425" marB="91425"/>
                </a:tc>
                <a:tc>
                  <a:txBody>
                    <a:bodyPr/>
                    <a:lstStyle/>
                    <a:p>
                      <a:pPr marL="0" lvl="0" indent="0" algn="ctr" rtl="0">
                        <a:spcBef>
                          <a:spcPts val="0"/>
                        </a:spcBef>
                        <a:spcAft>
                          <a:spcPts val="0"/>
                        </a:spcAft>
                        <a:buNone/>
                      </a:pPr>
                      <a:endParaRPr>
                        <a:latin typeface="Finger Paint"/>
                        <a:ea typeface="Finger Paint"/>
                        <a:cs typeface="Finger Paint"/>
                        <a:sym typeface="Finger Paint"/>
                      </a:endParaRPr>
                    </a:p>
                  </a:txBody>
                  <a:tcPr marL="91425" marR="91425" marT="91425" marB="91425"/>
                </a:tc>
                <a:tc>
                  <a:txBody>
                    <a:bodyPr/>
                    <a:lstStyle/>
                    <a:p>
                      <a:pPr marL="0" lvl="0" indent="0" algn="ctr" rtl="0">
                        <a:spcBef>
                          <a:spcPts val="0"/>
                        </a:spcBef>
                        <a:spcAft>
                          <a:spcPts val="0"/>
                        </a:spcAft>
                        <a:buNone/>
                      </a:pPr>
                      <a:endParaRPr>
                        <a:latin typeface="Finger Paint"/>
                        <a:ea typeface="Finger Paint"/>
                        <a:cs typeface="Finger Paint"/>
                        <a:sym typeface="Finger Paint"/>
                      </a:endParaRPr>
                    </a:p>
                  </a:txBody>
                  <a:tcPr marL="91425" marR="91425" marT="91425" marB="91425"/>
                </a:tc>
                <a:tc>
                  <a:txBody>
                    <a:bodyPr/>
                    <a:lstStyle/>
                    <a:p>
                      <a:pPr marL="0" lvl="0" indent="0" algn="ctr" rtl="0">
                        <a:spcBef>
                          <a:spcPts val="0"/>
                        </a:spcBef>
                        <a:spcAft>
                          <a:spcPts val="0"/>
                        </a:spcAft>
                        <a:buNone/>
                      </a:pPr>
                      <a:endParaRPr>
                        <a:latin typeface="Finger Paint"/>
                        <a:ea typeface="Finger Paint"/>
                        <a:cs typeface="Finger Paint"/>
                        <a:sym typeface="Finger Paint"/>
                      </a:endParaRPr>
                    </a:p>
                  </a:txBody>
                  <a:tcPr marL="91425" marR="91425" marT="91425" marB="91425"/>
                </a:tc>
              </a:tr>
              <a:tr h="450400">
                <a:tc>
                  <a:txBody>
                    <a:bodyPr/>
                    <a:lstStyle/>
                    <a:p>
                      <a:pPr marL="0" lvl="0" indent="0" algn="ctr" rtl="0">
                        <a:spcBef>
                          <a:spcPts val="0"/>
                        </a:spcBef>
                        <a:spcAft>
                          <a:spcPts val="0"/>
                        </a:spcAft>
                        <a:buNone/>
                      </a:pPr>
                      <a:r>
                        <a:rPr lang="fr">
                          <a:latin typeface="Finger Paint"/>
                          <a:ea typeface="Finger Paint"/>
                          <a:cs typeface="Finger Paint"/>
                          <a:sym typeface="Finger Paint"/>
                        </a:rPr>
                        <a:t>Nombre de sommets</a:t>
                      </a:r>
                      <a:endParaRPr>
                        <a:latin typeface="Finger Paint"/>
                        <a:ea typeface="Finger Paint"/>
                        <a:cs typeface="Finger Paint"/>
                        <a:sym typeface="Finger Paint"/>
                      </a:endParaRPr>
                    </a:p>
                  </a:txBody>
                  <a:tcPr marL="91425" marR="91425" marT="91425" marB="91425"/>
                </a:tc>
                <a:tc>
                  <a:txBody>
                    <a:bodyPr/>
                    <a:lstStyle/>
                    <a:p>
                      <a:pPr marL="0" lvl="0" indent="0" algn="ctr" rtl="0">
                        <a:spcBef>
                          <a:spcPts val="0"/>
                        </a:spcBef>
                        <a:spcAft>
                          <a:spcPts val="0"/>
                        </a:spcAft>
                        <a:buNone/>
                      </a:pPr>
                      <a:endParaRPr>
                        <a:latin typeface="Finger Paint"/>
                        <a:ea typeface="Finger Paint"/>
                        <a:cs typeface="Finger Paint"/>
                        <a:sym typeface="Finger Paint"/>
                      </a:endParaRPr>
                    </a:p>
                  </a:txBody>
                  <a:tcPr marL="91425" marR="91425" marT="91425" marB="91425"/>
                </a:tc>
                <a:tc>
                  <a:txBody>
                    <a:bodyPr/>
                    <a:lstStyle/>
                    <a:p>
                      <a:pPr marL="0" lvl="0" indent="0" algn="ctr" rtl="0">
                        <a:spcBef>
                          <a:spcPts val="0"/>
                        </a:spcBef>
                        <a:spcAft>
                          <a:spcPts val="0"/>
                        </a:spcAft>
                        <a:buNone/>
                      </a:pPr>
                      <a:endParaRPr>
                        <a:latin typeface="Finger Paint"/>
                        <a:ea typeface="Finger Paint"/>
                        <a:cs typeface="Finger Paint"/>
                        <a:sym typeface="Finger Paint"/>
                      </a:endParaRPr>
                    </a:p>
                  </a:txBody>
                  <a:tcPr marL="91425" marR="91425" marT="91425" marB="91425"/>
                </a:tc>
                <a:tc>
                  <a:txBody>
                    <a:bodyPr/>
                    <a:lstStyle/>
                    <a:p>
                      <a:pPr marL="0" lvl="0" indent="0" algn="ctr" rtl="0">
                        <a:spcBef>
                          <a:spcPts val="0"/>
                        </a:spcBef>
                        <a:spcAft>
                          <a:spcPts val="0"/>
                        </a:spcAft>
                        <a:buNone/>
                      </a:pPr>
                      <a:endParaRPr>
                        <a:latin typeface="Finger Paint"/>
                        <a:ea typeface="Finger Paint"/>
                        <a:cs typeface="Finger Paint"/>
                        <a:sym typeface="Finger Paint"/>
                      </a:endParaRPr>
                    </a:p>
                  </a:txBody>
                  <a:tcPr marL="91425" marR="91425" marT="91425" marB="91425"/>
                </a:tc>
              </a:tr>
              <a:tr h="460325">
                <a:tc>
                  <a:txBody>
                    <a:bodyPr/>
                    <a:lstStyle/>
                    <a:p>
                      <a:pPr marL="0" lvl="0" indent="0" algn="ctr" rtl="0">
                        <a:spcBef>
                          <a:spcPts val="0"/>
                        </a:spcBef>
                        <a:spcAft>
                          <a:spcPts val="0"/>
                        </a:spcAft>
                        <a:buNone/>
                      </a:pPr>
                      <a:r>
                        <a:rPr lang="fr">
                          <a:latin typeface="Finger Paint"/>
                          <a:ea typeface="Finger Paint"/>
                          <a:cs typeface="Finger Paint"/>
                          <a:sym typeface="Finger Paint"/>
                        </a:rPr>
                        <a:t>Nombre d’angles droits</a:t>
                      </a:r>
                      <a:endParaRPr>
                        <a:latin typeface="Finger Paint"/>
                        <a:ea typeface="Finger Paint"/>
                        <a:cs typeface="Finger Paint"/>
                        <a:sym typeface="Finger Paint"/>
                      </a:endParaRPr>
                    </a:p>
                  </a:txBody>
                  <a:tcPr marL="91425" marR="91425" marT="91425" marB="91425"/>
                </a:tc>
                <a:tc>
                  <a:txBody>
                    <a:bodyPr/>
                    <a:lstStyle/>
                    <a:p>
                      <a:pPr marL="0" lvl="0" indent="0" algn="ctr" rtl="0">
                        <a:spcBef>
                          <a:spcPts val="0"/>
                        </a:spcBef>
                        <a:spcAft>
                          <a:spcPts val="0"/>
                        </a:spcAft>
                        <a:buNone/>
                      </a:pPr>
                      <a:endParaRPr>
                        <a:latin typeface="Finger Paint"/>
                        <a:ea typeface="Finger Paint"/>
                        <a:cs typeface="Finger Paint"/>
                        <a:sym typeface="Finger Paint"/>
                      </a:endParaRPr>
                    </a:p>
                  </a:txBody>
                  <a:tcPr marL="91425" marR="91425" marT="91425" marB="91425"/>
                </a:tc>
                <a:tc>
                  <a:txBody>
                    <a:bodyPr/>
                    <a:lstStyle/>
                    <a:p>
                      <a:pPr marL="0" lvl="0" indent="0" algn="ctr" rtl="0">
                        <a:spcBef>
                          <a:spcPts val="0"/>
                        </a:spcBef>
                        <a:spcAft>
                          <a:spcPts val="0"/>
                        </a:spcAft>
                        <a:buNone/>
                      </a:pPr>
                      <a:endParaRPr>
                        <a:latin typeface="Finger Paint"/>
                        <a:ea typeface="Finger Paint"/>
                        <a:cs typeface="Finger Paint"/>
                        <a:sym typeface="Finger Paint"/>
                      </a:endParaRPr>
                    </a:p>
                  </a:txBody>
                  <a:tcPr marL="91425" marR="91425" marT="91425" marB="91425"/>
                </a:tc>
                <a:tc>
                  <a:txBody>
                    <a:bodyPr/>
                    <a:lstStyle/>
                    <a:p>
                      <a:pPr marL="0" lvl="0" indent="0" algn="ctr" rtl="0">
                        <a:spcBef>
                          <a:spcPts val="0"/>
                        </a:spcBef>
                        <a:spcAft>
                          <a:spcPts val="0"/>
                        </a:spcAft>
                        <a:buNone/>
                      </a:pPr>
                      <a:endParaRPr>
                        <a:latin typeface="Finger Paint"/>
                        <a:ea typeface="Finger Paint"/>
                        <a:cs typeface="Finger Paint"/>
                        <a:sym typeface="Finger Paint"/>
                      </a:endParaRPr>
                    </a:p>
                  </a:txBody>
                  <a:tcPr marL="91425" marR="91425" marT="91425" marB="91425"/>
                </a:tc>
              </a:tr>
              <a:tr h="615075">
                <a:tc>
                  <a:txBody>
                    <a:bodyPr/>
                    <a:lstStyle/>
                    <a:p>
                      <a:pPr marL="0" lvl="0" indent="0" algn="ctr" rtl="0">
                        <a:spcBef>
                          <a:spcPts val="0"/>
                        </a:spcBef>
                        <a:spcAft>
                          <a:spcPts val="0"/>
                        </a:spcAft>
                        <a:buNone/>
                      </a:pPr>
                      <a:r>
                        <a:rPr lang="fr">
                          <a:latin typeface="Finger Paint"/>
                          <a:ea typeface="Finger Paint"/>
                          <a:cs typeface="Finger Paint"/>
                          <a:sym typeface="Finger Paint"/>
                        </a:rPr>
                        <a:t>Nom de la figure</a:t>
                      </a:r>
                      <a:endParaRPr>
                        <a:latin typeface="Finger Paint"/>
                        <a:ea typeface="Finger Paint"/>
                        <a:cs typeface="Finger Paint"/>
                        <a:sym typeface="Finger Paint"/>
                      </a:endParaRPr>
                    </a:p>
                  </a:txBody>
                  <a:tcPr marL="91425" marR="91425" marT="91425" marB="91425"/>
                </a:tc>
                <a:tc>
                  <a:txBody>
                    <a:bodyPr/>
                    <a:lstStyle/>
                    <a:p>
                      <a:pPr marL="0" lvl="0" indent="0" algn="ctr" rtl="0">
                        <a:spcBef>
                          <a:spcPts val="0"/>
                        </a:spcBef>
                        <a:spcAft>
                          <a:spcPts val="0"/>
                        </a:spcAft>
                        <a:buNone/>
                      </a:pPr>
                      <a:endParaRPr>
                        <a:latin typeface="Finger Paint"/>
                        <a:ea typeface="Finger Paint"/>
                        <a:cs typeface="Finger Paint"/>
                        <a:sym typeface="Finger Paint"/>
                      </a:endParaRPr>
                    </a:p>
                  </a:txBody>
                  <a:tcPr marL="91425" marR="91425" marT="91425" marB="91425"/>
                </a:tc>
                <a:tc>
                  <a:txBody>
                    <a:bodyPr/>
                    <a:lstStyle/>
                    <a:p>
                      <a:pPr marL="0" lvl="0" indent="0" algn="ctr" rtl="0">
                        <a:spcBef>
                          <a:spcPts val="0"/>
                        </a:spcBef>
                        <a:spcAft>
                          <a:spcPts val="0"/>
                        </a:spcAft>
                        <a:buNone/>
                      </a:pPr>
                      <a:endParaRPr>
                        <a:latin typeface="Finger Paint"/>
                        <a:ea typeface="Finger Paint"/>
                        <a:cs typeface="Finger Paint"/>
                        <a:sym typeface="Finger Paint"/>
                      </a:endParaRPr>
                    </a:p>
                  </a:txBody>
                  <a:tcPr marL="91425" marR="91425" marT="91425" marB="91425"/>
                </a:tc>
                <a:tc>
                  <a:txBody>
                    <a:bodyPr/>
                    <a:lstStyle/>
                    <a:p>
                      <a:pPr marL="0" lvl="0" indent="0" algn="ctr" rtl="0">
                        <a:spcBef>
                          <a:spcPts val="0"/>
                        </a:spcBef>
                        <a:spcAft>
                          <a:spcPts val="0"/>
                        </a:spcAft>
                        <a:buNone/>
                      </a:pPr>
                      <a:endParaRPr>
                        <a:latin typeface="Finger Paint"/>
                        <a:ea typeface="Finger Paint"/>
                        <a:cs typeface="Finger Paint"/>
                        <a:sym typeface="Finger Paint"/>
                      </a:endParaRPr>
                    </a:p>
                  </a:txBody>
                  <a:tcPr marL="91425" marR="91425" marT="91425" marB="91425"/>
                </a:tc>
              </a:tr>
            </a:tbl>
          </a:graphicData>
        </a:graphic>
      </p:graphicFrame>
      <p:pic>
        <p:nvPicPr>
          <p:cNvPr id="223" name="Google Shape;223;p30"/>
          <p:cNvPicPr preferRelativeResize="0"/>
          <p:nvPr/>
        </p:nvPicPr>
        <p:blipFill>
          <a:blip r:embed="rId4">
            <a:alphaModFix/>
          </a:blip>
          <a:stretch>
            <a:fillRect/>
          </a:stretch>
        </p:blipFill>
        <p:spPr>
          <a:xfrm>
            <a:off x="5896125" y="1025044"/>
            <a:ext cx="2152800" cy="1176319"/>
          </a:xfrm>
          <a:prstGeom prst="rect">
            <a:avLst/>
          </a:prstGeom>
          <a:noFill/>
          <a:ln>
            <a:noFill/>
          </a:ln>
        </p:spPr>
      </p:pic>
      <p:pic>
        <p:nvPicPr>
          <p:cNvPr id="224" name="Google Shape;224;p30"/>
          <p:cNvPicPr preferRelativeResize="0"/>
          <p:nvPr/>
        </p:nvPicPr>
        <p:blipFill>
          <a:blip r:embed="rId5">
            <a:alphaModFix/>
          </a:blip>
          <a:stretch>
            <a:fillRect/>
          </a:stretch>
        </p:blipFill>
        <p:spPr>
          <a:xfrm>
            <a:off x="1066275" y="964400"/>
            <a:ext cx="1176325" cy="1176325"/>
          </a:xfrm>
          <a:prstGeom prst="rect">
            <a:avLst/>
          </a:prstGeom>
          <a:noFill/>
          <a:ln>
            <a:noFill/>
          </a:ln>
        </p:spPr>
      </p:pic>
      <p:pic>
        <p:nvPicPr>
          <p:cNvPr id="225" name="Google Shape;225;p30"/>
          <p:cNvPicPr preferRelativeResize="0"/>
          <p:nvPr/>
        </p:nvPicPr>
        <p:blipFill>
          <a:blip r:embed="rId6">
            <a:alphaModFix/>
          </a:blip>
          <a:stretch>
            <a:fillRect/>
          </a:stretch>
        </p:blipFill>
        <p:spPr>
          <a:xfrm>
            <a:off x="3645163" y="1007874"/>
            <a:ext cx="1853675" cy="12106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1"/>
          <p:cNvPicPr preferRelativeResize="0"/>
          <p:nvPr/>
        </p:nvPicPr>
        <p:blipFill>
          <a:blip r:embed="rId3">
            <a:alphaModFix/>
          </a:blip>
          <a:stretch>
            <a:fillRect/>
          </a:stretch>
        </p:blipFill>
        <p:spPr>
          <a:xfrm>
            <a:off x="0" y="0"/>
            <a:ext cx="9144000" cy="5143500"/>
          </a:xfrm>
          <a:prstGeom prst="rect">
            <a:avLst/>
          </a:prstGeom>
          <a:noFill/>
          <a:ln>
            <a:noFill/>
          </a:ln>
        </p:spPr>
      </p:pic>
      <p:sp>
        <p:nvSpPr>
          <p:cNvPr id="231" name="Google Shape;231;p31"/>
          <p:cNvSpPr txBox="1"/>
          <p:nvPr/>
        </p:nvSpPr>
        <p:spPr>
          <a:xfrm rot="566">
            <a:off x="126775" y="46625"/>
            <a:ext cx="18228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800">
                <a:solidFill>
                  <a:srgbClr val="A64D79"/>
                </a:solidFill>
                <a:latin typeface="Chewy"/>
                <a:ea typeface="Chewy"/>
                <a:cs typeface="Chewy"/>
                <a:sym typeface="Chewy"/>
              </a:rPr>
              <a:t>figure 6</a:t>
            </a:r>
            <a:endParaRPr sz="2800">
              <a:solidFill>
                <a:srgbClr val="A64D79"/>
              </a:solidFill>
              <a:latin typeface="Chewy"/>
              <a:ea typeface="Chewy"/>
              <a:cs typeface="Chewy"/>
              <a:sym typeface="Chewy"/>
            </a:endParaRPr>
          </a:p>
        </p:txBody>
      </p:sp>
      <p:sp>
        <p:nvSpPr>
          <p:cNvPr id="232" name="Google Shape;232;p31"/>
          <p:cNvSpPr txBox="1"/>
          <p:nvPr/>
        </p:nvSpPr>
        <p:spPr>
          <a:xfrm>
            <a:off x="6022800" y="246875"/>
            <a:ext cx="14934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sp>
        <p:nvSpPr>
          <p:cNvPr id="233" name="Google Shape;233;p31"/>
          <p:cNvSpPr txBox="1"/>
          <p:nvPr/>
        </p:nvSpPr>
        <p:spPr>
          <a:xfrm>
            <a:off x="5394375" y="2118450"/>
            <a:ext cx="2152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sp>
        <p:nvSpPr>
          <p:cNvPr id="234" name="Google Shape;234;p31"/>
          <p:cNvSpPr txBox="1"/>
          <p:nvPr/>
        </p:nvSpPr>
        <p:spPr>
          <a:xfrm rot="-1699735">
            <a:off x="2407568" y="347183"/>
            <a:ext cx="1364290" cy="384691"/>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300">
                <a:solidFill>
                  <a:srgbClr val="FF0000"/>
                </a:solidFill>
                <a:latin typeface="Finger Paint"/>
                <a:ea typeface="Finger Paint"/>
                <a:cs typeface="Finger Paint"/>
                <a:sym typeface="Finger Paint"/>
              </a:rPr>
              <a:t>CORRECTION</a:t>
            </a:r>
            <a:endParaRPr/>
          </a:p>
        </p:txBody>
      </p:sp>
      <p:pic>
        <p:nvPicPr>
          <p:cNvPr id="235" name="Google Shape;235;p31"/>
          <p:cNvPicPr preferRelativeResize="0"/>
          <p:nvPr/>
        </p:nvPicPr>
        <p:blipFill>
          <a:blip r:embed="rId4">
            <a:alphaModFix/>
          </a:blip>
          <a:stretch>
            <a:fillRect/>
          </a:stretch>
        </p:blipFill>
        <p:spPr>
          <a:xfrm>
            <a:off x="1066275" y="964400"/>
            <a:ext cx="1176325" cy="1176325"/>
          </a:xfrm>
          <a:prstGeom prst="rect">
            <a:avLst/>
          </a:prstGeom>
          <a:noFill/>
          <a:ln>
            <a:noFill/>
          </a:ln>
        </p:spPr>
      </p:pic>
      <p:pic>
        <p:nvPicPr>
          <p:cNvPr id="236" name="Google Shape;236;p31"/>
          <p:cNvPicPr preferRelativeResize="0"/>
          <p:nvPr/>
        </p:nvPicPr>
        <p:blipFill>
          <a:blip r:embed="rId5">
            <a:alphaModFix/>
          </a:blip>
          <a:stretch>
            <a:fillRect/>
          </a:stretch>
        </p:blipFill>
        <p:spPr>
          <a:xfrm>
            <a:off x="3645163" y="1007874"/>
            <a:ext cx="1853675" cy="1210675"/>
          </a:xfrm>
          <a:prstGeom prst="rect">
            <a:avLst/>
          </a:prstGeom>
          <a:noFill/>
          <a:ln>
            <a:noFill/>
          </a:ln>
        </p:spPr>
      </p:pic>
      <p:pic>
        <p:nvPicPr>
          <p:cNvPr id="237" name="Google Shape;237;p31"/>
          <p:cNvPicPr preferRelativeResize="0"/>
          <p:nvPr/>
        </p:nvPicPr>
        <p:blipFill>
          <a:blip r:embed="rId6">
            <a:alphaModFix/>
          </a:blip>
          <a:stretch>
            <a:fillRect/>
          </a:stretch>
        </p:blipFill>
        <p:spPr>
          <a:xfrm>
            <a:off x="5896125" y="1025044"/>
            <a:ext cx="2152800" cy="1176319"/>
          </a:xfrm>
          <a:prstGeom prst="rect">
            <a:avLst/>
          </a:prstGeom>
          <a:noFill/>
          <a:ln>
            <a:noFill/>
          </a:ln>
        </p:spPr>
      </p:pic>
      <p:sp>
        <p:nvSpPr>
          <p:cNvPr id="238" name="Google Shape;238;p31"/>
          <p:cNvSpPr txBox="1"/>
          <p:nvPr/>
        </p:nvSpPr>
        <p:spPr>
          <a:xfrm>
            <a:off x="4106475" y="355350"/>
            <a:ext cx="4728600" cy="5232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200">
                <a:solidFill>
                  <a:srgbClr val="0B5394"/>
                </a:solidFill>
                <a:latin typeface="Finger Paint"/>
                <a:ea typeface="Finger Paint"/>
                <a:cs typeface="Finger Paint"/>
                <a:sym typeface="Finger Paint"/>
              </a:rPr>
              <a:t>Décrire une figure géométrique</a:t>
            </a:r>
            <a:endParaRPr sz="2200">
              <a:solidFill>
                <a:srgbClr val="0B5394"/>
              </a:solidFill>
              <a:latin typeface="Finger Paint"/>
              <a:ea typeface="Finger Paint"/>
              <a:cs typeface="Finger Paint"/>
              <a:sym typeface="Finger Paint"/>
            </a:endParaRPr>
          </a:p>
        </p:txBody>
      </p:sp>
      <p:graphicFrame>
        <p:nvGraphicFramePr>
          <p:cNvPr id="239" name="Google Shape;239;p31"/>
          <p:cNvGraphicFramePr/>
          <p:nvPr/>
        </p:nvGraphicFramePr>
        <p:xfrm>
          <a:off x="629163" y="2701075"/>
          <a:ext cx="3000000" cy="3000000"/>
        </p:xfrm>
        <a:graphic>
          <a:graphicData uri="http://schemas.openxmlformats.org/drawingml/2006/table">
            <a:tbl>
              <a:tblPr>
                <a:noFill/>
                <a:tableStyleId>{9380F005-6CE4-4901-8B7C-E00243B5F7EF}</a:tableStyleId>
              </a:tblPr>
              <a:tblGrid>
                <a:gridCol w="2434025"/>
                <a:gridCol w="1608300"/>
                <a:gridCol w="1588400"/>
                <a:gridCol w="1837100"/>
              </a:tblGrid>
              <a:tr h="396200">
                <a:tc>
                  <a:txBody>
                    <a:bodyPr/>
                    <a:lstStyle/>
                    <a:p>
                      <a:pPr marL="0" lvl="0" indent="0" algn="ctr" rtl="0">
                        <a:spcBef>
                          <a:spcPts val="0"/>
                        </a:spcBef>
                        <a:spcAft>
                          <a:spcPts val="0"/>
                        </a:spcAft>
                        <a:buNone/>
                      </a:pPr>
                      <a:endParaRPr>
                        <a:latin typeface="Finger Paint"/>
                        <a:ea typeface="Finger Paint"/>
                        <a:cs typeface="Finger Paint"/>
                        <a:sym typeface="Finger Paint"/>
                      </a:endParaRPr>
                    </a:p>
                  </a:txBody>
                  <a:tcPr marL="91425" marR="91425" marT="91425" marB="91425"/>
                </a:tc>
                <a:tc>
                  <a:txBody>
                    <a:bodyPr/>
                    <a:lstStyle/>
                    <a:p>
                      <a:pPr marL="0" lvl="0" indent="0" algn="ctr" rtl="0">
                        <a:spcBef>
                          <a:spcPts val="0"/>
                        </a:spcBef>
                        <a:spcAft>
                          <a:spcPts val="0"/>
                        </a:spcAft>
                        <a:buNone/>
                      </a:pPr>
                      <a:r>
                        <a:rPr lang="fr">
                          <a:highlight>
                            <a:srgbClr val="FFFF00"/>
                          </a:highlight>
                          <a:latin typeface="Finger Paint"/>
                          <a:ea typeface="Finger Paint"/>
                          <a:cs typeface="Finger Paint"/>
                          <a:sym typeface="Finger Paint"/>
                        </a:rPr>
                        <a:t>Figure 1</a:t>
                      </a:r>
                      <a:endParaRPr>
                        <a:highlight>
                          <a:srgbClr val="FFFF00"/>
                        </a:highlight>
                        <a:latin typeface="Finger Paint"/>
                        <a:ea typeface="Finger Paint"/>
                        <a:cs typeface="Finger Paint"/>
                        <a:sym typeface="Finger Paint"/>
                      </a:endParaRPr>
                    </a:p>
                  </a:txBody>
                  <a:tcPr marL="91425" marR="91425" marT="91425" marB="91425"/>
                </a:tc>
                <a:tc>
                  <a:txBody>
                    <a:bodyPr/>
                    <a:lstStyle/>
                    <a:p>
                      <a:pPr marL="0" lvl="0" indent="0" algn="ctr" rtl="0">
                        <a:spcBef>
                          <a:spcPts val="0"/>
                        </a:spcBef>
                        <a:spcAft>
                          <a:spcPts val="0"/>
                        </a:spcAft>
                        <a:buNone/>
                      </a:pPr>
                      <a:r>
                        <a:rPr lang="fr">
                          <a:highlight>
                            <a:srgbClr val="4A86E8"/>
                          </a:highlight>
                          <a:latin typeface="Finger Paint"/>
                          <a:ea typeface="Finger Paint"/>
                          <a:cs typeface="Finger Paint"/>
                          <a:sym typeface="Finger Paint"/>
                        </a:rPr>
                        <a:t>Figure 2</a:t>
                      </a:r>
                      <a:endParaRPr>
                        <a:highlight>
                          <a:srgbClr val="4A86E8"/>
                        </a:highlight>
                        <a:latin typeface="Finger Paint"/>
                        <a:ea typeface="Finger Paint"/>
                        <a:cs typeface="Finger Paint"/>
                        <a:sym typeface="Finger Paint"/>
                      </a:endParaRPr>
                    </a:p>
                  </a:txBody>
                  <a:tcPr marL="91425" marR="91425" marT="91425" marB="91425"/>
                </a:tc>
                <a:tc>
                  <a:txBody>
                    <a:bodyPr/>
                    <a:lstStyle/>
                    <a:p>
                      <a:pPr marL="0" lvl="0" indent="0" algn="ctr" rtl="0">
                        <a:spcBef>
                          <a:spcPts val="0"/>
                        </a:spcBef>
                        <a:spcAft>
                          <a:spcPts val="0"/>
                        </a:spcAft>
                        <a:buNone/>
                      </a:pPr>
                      <a:r>
                        <a:rPr lang="fr">
                          <a:highlight>
                            <a:srgbClr val="FF0000"/>
                          </a:highlight>
                          <a:latin typeface="Finger Paint"/>
                          <a:ea typeface="Finger Paint"/>
                          <a:cs typeface="Finger Paint"/>
                          <a:sym typeface="Finger Paint"/>
                        </a:rPr>
                        <a:t>Figure 3</a:t>
                      </a:r>
                      <a:endParaRPr>
                        <a:highlight>
                          <a:srgbClr val="FF0000"/>
                        </a:highlight>
                        <a:latin typeface="Finger Paint"/>
                        <a:ea typeface="Finger Paint"/>
                        <a:cs typeface="Finger Paint"/>
                        <a:sym typeface="Finger Paint"/>
                      </a:endParaRPr>
                    </a:p>
                  </a:txBody>
                  <a:tcPr marL="91425" marR="91425" marT="91425" marB="91425"/>
                </a:tc>
              </a:tr>
              <a:tr h="396200">
                <a:tc>
                  <a:txBody>
                    <a:bodyPr/>
                    <a:lstStyle/>
                    <a:p>
                      <a:pPr marL="0" lvl="0" indent="0" algn="ctr" rtl="0">
                        <a:spcBef>
                          <a:spcPts val="0"/>
                        </a:spcBef>
                        <a:spcAft>
                          <a:spcPts val="0"/>
                        </a:spcAft>
                        <a:buNone/>
                      </a:pPr>
                      <a:r>
                        <a:rPr lang="fr">
                          <a:latin typeface="Finger Paint"/>
                          <a:ea typeface="Finger Paint"/>
                          <a:cs typeface="Finger Paint"/>
                          <a:sym typeface="Finger Paint"/>
                        </a:rPr>
                        <a:t>Nombre de côtés</a:t>
                      </a:r>
                      <a:endParaRPr>
                        <a:latin typeface="Finger Paint"/>
                        <a:ea typeface="Finger Paint"/>
                        <a:cs typeface="Finger Paint"/>
                        <a:sym typeface="Finger Paint"/>
                      </a:endParaRPr>
                    </a:p>
                  </a:txBody>
                  <a:tcPr marL="91425" marR="91425" marT="91425" marB="91425"/>
                </a:tc>
                <a:tc>
                  <a:txBody>
                    <a:bodyPr/>
                    <a:lstStyle/>
                    <a:p>
                      <a:pPr marL="0" lvl="0" indent="0" algn="ctr" rtl="0">
                        <a:spcBef>
                          <a:spcPts val="0"/>
                        </a:spcBef>
                        <a:spcAft>
                          <a:spcPts val="0"/>
                        </a:spcAft>
                        <a:buNone/>
                      </a:pPr>
                      <a:r>
                        <a:rPr lang="fr">
                          <a:solidFill>
                            <a:srgbClr val="FF0000"/>
                          </a:solidFill>
                          <a:latin typeface="Finger Paint"/>
                          <a:ea typeface="Finger Paint"/>
                          <a:cs typeface="Finger Paint"/>
                          <a:sym typeface="Finger Paint"/>
                        </a:rPr>
                        <a:t>4</a:t>
                      </a:r>
                      <a:endParaRPr>
                        <a:solidFill>
                          <a:srgbClr val="FF0000"/>
                        </a:solidFill>
                        <a:latin typeface="Finger Paint"/>
                        <a:ea typeface="Finger Paint"/>
                        <a:cs typeface="Finger Paint"/>
                        <a:sym typeface="Finger Paint"/>
                      </a:endParaRPr>
                    </a:p>
                  </a:txBody>
                  <a:tcPr marL="91425" marR="91425" marT="91425" marB="91425"/>
                </a:tc>
                <a:tc>
                  <a:txBody>
                    <a:bodyPr/>
                    <a:lstStyle/>
                    <a:p>
                      <a:pPr marL="0" lvl="0" indent="0" algn="ctr" rtl="0">
                        <a:spcBef>
                          <a:spcPts val="0"/>
                        </a:spcBef>
                        <a:spcAft>
                          <a:spcPts val="0"/>
                        </a:spcAft>
                        <a:buNone/>
                      </a:pPr>
                      <a:r>
                        <a:rPr lang="fr">
                          <a:solidFill>
                            <a:srgbClr val="FF0000"/>
                          </a:solidFill>
                          <a:latin typeface="Finger Paint"/>
                          <a:ea typeface="Finger Paint"/>
                          <a:cs typeface="Finger Paint"/>
                          <a:sym typeface="Finger Paint"/>
                        </a:rPr>
                        <a:t>3</a:t>
                      </a:r>
                      <a:endParaRPr>
                        <a:solidFill>
                          <a:srgbClr val="FF0000"/>
                        </a:solidFill>
                        <a:latin typeface="Finger Paint"/>
                        <a:ea typeface="Finger Paint"/>
                        <a:cs typeface="Finger Paint"/>
                        <a:sym typeface="Finger Paint"/>
                      </a:endParaRPr>
                    </a:p>
                  </a:txBody>
                  <a:tcPr marL="91425" marR="91425" marT="91425" marB="91425"/>
                </a:tc>
                <a:tc>
                  <a:txBody>
                    <a:bodyPr/>
                    <a:lstStyle/>
                    <a:p>
                      <a:pPr marL="0" lvl="0" indent="0" algn="ctr" rtl="0">
                        <a:spcBef>
                          <a:spcPts val="0"/>
                        </a:spcBef>
                        <a:spcAft>
                          <a:spcPts val="0"/>
                        </a:spcAft>
                        <a:buNone/>
                      </a:pPr>
                      <a:r>
                        <a:rPr lang="fr">
                          <a:solidFill>
                            <a:srgbClr val="FF0000"/>
                          </a:solidFill>
                          <a:latin typeface="Finger Paint"/>
                          <a:ea typeface="Finger Paint"/>
                          <a:cs typeface="Finger Paint"/>
                          <a:sym typeface="Finger Paint"/>
                        </a:rPr>
                        <a:t>4</a:t>
                      </a:r>
                      <a:endParaRPr>
                        <a:solidFill>
                          <a:srgbClr val="FF0000"/>
                        </a:solidFill>
                        <a:latin typeface="Finger Paint"/>
                        <a:ea typeface="Finger Paint"/>
                        <a:cs typeface="Finger Paint"/>
                        <a:sym typeface="Finger Paint"/>
                      </a:endParaRPr>
                    </a:p>
                  </a:txBody>
                  <a:tcPr marL="91425" marR="91425" marT="91425" marB="91425"/>
                </a:tc>
              </a:tr>
              <a:tr h="450400">
                <a:tc>
                  <a:txBody>
                    <a:bodyPr/>
                    <a:lstStyle/>
                    <a:p>
                      <a:pPr marL="0" lvl="0" indent="0" algn="ctr" rtl="0">
                        <a:spcBef>
                          <a:spcPts val="0"/>
                        </a:spcBef>
                        <a:spcAft>
                          <a:spcPts val="0"/>
                        </a:spcAft>
                        <a:buNone/>
                      </a:pPr>
                      <a:r>
                        <a:rPr lang="fr">
                          <a:latin typeface="Finger Paint"/>
                          <a:ea typeface="Finger Paint"/>
                          <a:cs typeface="Finger Paint"/>
                          <a:sym typeface="Finger Paint"/>
                        </a:rPr>
                        <a:t>Nombre de sommets</a:t>
                      </a:r>
                      <a:endParaRPr>
                        <a:latin typeface="Finger Paint"/>
                        <a:ea typeface="Finger Paint"/>
                        <a:cs typeface="Finger Paint"/>
                        <a:sym typeface="Finger Paint"/>
                      </a:endParaRPr>
                    </a:p>
                  </a:txBody>
                  <a:tcPr marL="91425" marR="91425" marT="91425" marB="91425"/>
                </a:tc>
                <a:tc>
                  <a:txBody>
                    <a:bodyPr/>
                    <a:lstStyle/>
                    <a:p>
                      <a:pPr marL="0" lvl="0" indent="0" algn="ctr" rtl="0">
                        <a:spcBef>
                          <a:spcPts val="0"/>
                        </a:spcBef>
                        <a:spcAft>
                          <a:spcPts val="0"/>
                        </a:spcAft>
                        <a:buNone/>
                      </a:pPr>
                      <a:r>
                        <a:rPr lang="fr">
                          <a:solidFill>
                            <a:srgbClr val="FF0000"/>
                          </a:solidFill>
                          <a:latin typeface="Finger Paint"/>
                          <a:ea typeface="Finger Paint"/>
                          <a:cs typeface="Finger Paint"/>
                          <a:sym typeface="Finger Paint"/>
                        </a:rPr>
                        <a:t>4</a:t>
                      </a:r>
                      <a:endParaRPr>
                        <a:solidFill>
                          <a:srgbClr val="FF0000"/>
                        </a:solidFill>
                        <a:latin typeface="Finger Paint"/>
                        <a:ea typeface="Finger Paint"/>
                        <a:cs typeface="Finger Paint"/>
                        <a:sym typeface="Finger Paint"/>
                      </a:endParaRPr>
                    </a:p>
                  </a:txBody>
                  <a:tcPr marL="91425" marR="91425" marT="91425" marB="91425"/>
                </a:tc>
                <a:tc>
                  <a:txBody>
                    <a:bodyPr/>
                    <a:lstStyle/>
                    <a:p>
                      <a:pPr marL="0" lvl="0" indent="0" algn="ctr" rtl="0">
                        <a:spcBef>
                          <a:spcPts val="0"/>
                        </a:spcBef>
                        <a:spcAft>
                          <a:spcPts val="0"/>
                        </a:spcAft>
                        <a:buNone/>
                      </a:pPr>
                      <a:r>
                        <a:rPr lang="fr">
                          <a:solidFill>
                            <a:srgbClr val="FF0000"/>
                          </a:solidFill>
                          <a:latin typeface="Finger Paint"/>
                          <a:ea typeface="Finger Paint"/>
                          <a:cs typeface="Finger Paint"/>
                          <a:sym typeface="Finger Paint"/>
                        </a:rPr>
                        <a:t>3</a:t>
                      </a:r>
                      <a:endParaRPr>
                        <a:solidFill>
                          <a:srgbClr val="FF0000"/>
                        </a:solidFill>
                        <a:latin typeface="Finger Paint"/>
                        <a:ea typeface="Finger Paint"/>
                        <a:cs typeface="Finger Paint"/>
                        <a:sym typeface="Finger Paint"/>
                      </a:endParaRPr>
                    </a:p>
                  </a:txBody>
                  <a:tcPr marL="91425" marR="91425" marT="91425" marB="91425"/>
                </a:tc>
                <a:tc>
                  <a:txBody>
                    <a:bodyPr/>
                    <a:lstStyle/>
                    <a:p>
                      <a:pPr marL="0" lvl="0" indent="0" algn="ctr" rtl="0">
                        <a:spcBef>
                          <a:spcPts val="0"/>
                        </a:spcBef>
                        <a:spcAft>
                          <a:spcPts val="0"/>
                        </a:spcAft>
                        <a:buNone/>
                      </a:pPr>
                      <a:r>
                        <a:rPr lang="fr">
                          <a:solidFill>
                            <a:srgbClr val="FF0000"/>
                          </a:solidFill>
                          <a:latin typeface="Finger Paint"/>
                          <a:ea typeface="Finger Paint"/>
                          <a:cs typeface="Finger Paint"/>
                          <a:sym typeface="Finger Paint"/>
                        </a:rPr>
                        <a:t>4</a:t>
                      </a:r>
                      <a:endParaRPr>
                        <a:solidFill>
                          <a:srgbClr val="FF0000"/>
                        </a:solidFill>
                        <a:latin typeface="Finger Paint"/>
                        <a:ea typeface="Finger Paint"/>
                        <a:cs typeface="Finger Paint"/>
                        <a:sym typeface="Finger Paint"/>
                      </a:endParaRPr>
                    </a:p>
                  </a:txBody>
                  <a:tcPr marL="91425" marR="91425" marT="91425" marB="91425"/>
                </a:tc>
              </a:tr>
              <a:tr h="460325">
                <a:tc>
                  <a:txBody>
                    <a:bodyPr/>
                    <a:lstStyle/>
                    <a:p>
                      <a:pPr marL="0" lvl="0" indent="0" algn="ctr" rtl="0">
                        <a:spcBef>
                          <a:spcPts val="0"/>
                        </a:spcBef>
                        <a:spcAft>
                          <a:spcPts val="0"/>
                        </a:spcAft>
                        <a:buNone/>
                      </a:pPr>
                      <a:r>
                        <a:rPr lang="fr">
                          <a:latin typeface="Finger Paint"/>
                          <a:ea typeface="Finger Paint"/>
                          <a:cs typeface="Finger Paint"/>
                          <a:sym typeface="Finger Paint"/>
                        </a:rPr>
                        <a:t>Nombre d’angles droits</a:t>
                      </a:r>
                      <a:endParaRPr>
                        <a:latin typeface="Finger Paint"/>
                        <a:ea typeface="Finger Paint"/>
                        <a:cs typeface="Finger Paint"/>
                        <a:sym typeface="Finger Paint"/>
                      </a:endParaRPr>
                    </a:p>
                  </a:txBody>
                  <a:tcPr marL="91425" marR="91425" marT="91425" marB="91425"/>
                </a:tc>
                <a:tc>
                  <a:txBody>
                    <a:bodyPr/>
                    <a:lstStyle/>
                    <a:p>
                      <a:pPr marL="0" lvl="0" indent="0" algn="ctr" rtl="0">
                        <a:spcBef>
                          <a:spcPts val="0"/>
                        </a:spcBef>
                        <a:spcAft>
                          <a:spcPts val="0"/>
                        </a:spcAft>
                        <a:buNone/>
                      </a:pPr>
                      <a:r>
                        <a:rPr lang="fr">
                          <a:solidFill>
                            <a:srgbClr val="FF0000"/>
                          </a:solidFill>
                          <a:latin typeface="Finger Paint"/>
                          <a:ea typeface="Finger Paint"/>
                          <a:cs typeface="Finger Paint"/>
                          <a:sym typeface="Finger Paint"/>
                        </a:rPr>
                        <a:t>4</a:t>
                      </a:r>
                      <a:endParaRPr>
                        <a:solidFill>
                          <a:srgbClr val="FF0000"/>
                        </a:solidFill>
                        <a:latin typeface="Finger Paint"/>
                        <a:ea typeface="Finger Paint"/>
                        <a:cs typeface="Finger Paint"/>
                        <a:sym typeface="Finger Paint"/>
                      </a:endParaRPr>
                    </a:p>
                  </a:txBody>
                  <a:tcPr marL="91425" marR="91425" marT="91425" marB="91425"/>
                </a:tc>
                <a:tc>
                  <a:txBody>
                    <a:bodyPr/>
                    <a:lstStyle/>
                    <a:p>
                      <a:pPr marL="0" lvl="0" indent="0" algn="ctr" rtl="0">
                        <a:spcBef>
                          <a:spcPts val="0"/>
                        </a:spcBef>
                        <a:spcAft>
                          <a:spcPts val="0"/>
                        </a:spcAft>
                        <a:buNone/>
                      </a:pPr>
                      <a:r>
                        <a:rPr lang="fr">
                          <a:solidFill>
                            <a:srgbClr val="FF0000"/>
                          </a:solidFill>
                          <a:latin typeface="Finger Paint"/>
                          <a:ea typeface="Finger Paint"/>
                          <a:cs typeface="Finger Paint"/>
                          <a:sym typeface="Finger Paint"/>
                        </a:rPr>
                        <a:t>1</a:t>
                      </a:r>
                      <a:endParaRPr>
                        <a:solidFill>
                          <a:srgbClr val="FF0000"/>
                        </a:solidFill>
                        <a:latin typeface="Finger Paint"/>
                        <a:ea typeface="Finger Paint"/>
                        <a:cs typeface="Finger Paint"/>
                        <a:sym typeface="Finger Paint"/>
                      </a:endParaRPr>
                    </a:p>
                  </a:txBody>
                  <a:tcPr marL="91425" marR="91425" marT="91425" marB="91425"/>
                </a:tc>
                <a:tc>
                  <a:txBody>
                    <a:bodyPr/>
                    <a:lstStyle/>
                    <a:p>
                      <a:pPr marL="0" lvl="0" indent="0" algn="ctr" rtl="0">
                        <a:spcBef>
                          <a:spcPts val="0"/>
                        </a:spcBef>
                        <a:spcAft>
                          <a:spcPts val="0"/>
                        </a:spcAft>
                        <a:buNone/>
                      </a:pPr>
                      <a:r>
                        <a:rPr lang="fr">
                          <a:solidFill>
                            <a:srgbClr val="FF0000"/>
                          </a:solidFill>
                          <a:latin typeface="Finger Paint"/>
                          <a:ea typeface="Finger Paint"/>
                          <a:cs typeface="Finger Paint"/>
                          <a:sym typeface="Finger Paint"/>
                        </a:rPr>
                        <a:t>4</a:t>
                      </a:r>
                      <a:endParaRPr>
                        <a:solidFill>
                          <a:srgbClr val="FF0000"/>
                        </a:solidFill>
                        <a:latin typeface="Finger Paint"/>
                        <a:ea typeface="Finger Paint"/>
                        <a:cs typeface="Finger Paint"/>
                        <a:sym typeface="Finger Paint"/>
                      </a:endParaRPr>
                    </a:p>
                  </a:txBody>
                  <a:tcPr marL="91425" marR="91425" marT="91425" marB="91425"/>
                </a:tc>
              </a:tr>
              <a:tr h="615075">
                <a:tc>
                  <a:txBody>
                    <a:bodyPr/>
                    <a:lstStyle/>
                    <a:p>
                      <a:pPr marL="0" lvl="0" indent="0" algn="ctr" rtl="0">
                        <a:spcBef>
                          <a:spcPts val="0"/>
                        </a:spcBef>
                        <a:spcAft>
                          <a:spcPts val="0"/>
                        </a:spcAft>
                        <a:buNone/>
                      </a:pPr>
                      <a:r>
                        <a:rPr lang="fr">
                          <a:latin typeface="Finger Paint"/>
                          <a:ea typeface="Finger Paint"/>
                          <a:cs typeface="Finger Paint"/>
                          <a:sym typeface="Finger Paint"/>
                        </a:rPr>
                        <a:t>Nom de la figure</a:t>
                      </a:r>
                      <a:endParaRPr>
                        <a:latin typeface="Finger Paint"/>
                        <a:ea typeface="Finger Paint"/>
                        <a:cs typeface="Finger Paint"/>
                        <a:sym typeface="Finger Paint"/>
                      </a:endParaRPr>
                    </a:p>
                  </a:txBody>
                  <a:tcPr marL="91425" marR="91425" marT="91425" marB="91425"/>
                </a:tc>
                <a:tc>
                  <a:txBody>
                    <a:bodyPr/>
                    <a:lstStyle/>
                    <a:p>
                      <a:pPr marL="0" lvl="0" indent="0" algn="ctr" rtl="0">
                        <a:spcBef>
                          <a:spcPts val="0"/>
                        </a:spcBef>
                        <a:spcAft>
                          <a:spcPts val="0"/>
                        </a:spcAft>
                        <a:buNone/>
                      </a:pPr>
                      <a:r>
                        <a:rPr lang="fr">
                          <a:solidFill>
                            <a:srgbClr val="FF0000"/>
                          </a:solidFill>
                          <a:latin typeface="Finger Paint"/>
                          <a:ea typeface="Finger Paint"/>
                          <a:cs typeface="Finger Paint"/>
                          <a:sym typeface="Finger Paint"/>
                        </a:rPr>
                        <a:t>Carré</a:t>
                      </a:r>
                      <a:endParaRPr>
                        <a:solidFill>
                          <a:srgbClr val="FF0000"/>
                        </a:solidFill>
                        <a:latin typeface="Finger Paint"/>
                        <a:ea typeface="Finger Paint"/>
                        <a:cs typeface="Finger Paint"/>
                        <a:sym typeface="Finger Paint"/>
                      </a:endParaRPr>
                    </a:p>
                  </a:txBody>
                  <a:tcPr marL="91425" marR="91425" marT="91425" marB="91425"/>
                </a:tc>
                <a:tc>
                  <a:txBody>
                    <a:bodyPr/>
                    <a:lstStyle/>
                    <a:p>
                      <a:pPr marL="0" lvl="0" indent="0" algn="ctr" rtl="0">
                        <a:spcBef>
                          <a:spcPts val="0"/>
                        </a:spcBef>
                        <a:spcAft>
                          <a:spcPts val="0"/>
                        </a:spcAft>
                        <a:buNone/>
                      </a:pPr>
                      <a:r>
                        <a:rPr lang="fr">
                          <a:solidFill>
                            <a:srgbClr val="FF0000"/>
                          </a:solidFill>
                          <a:latin typeface="Finger Paint"/>
                          <a:ea typeface="Finger Paint"/>
                          <a:cs typeface="Finger Paint"/>
                          <a:sym typeface="Finger Paint"/>
                        </a:rPr>
                        <a:t>Triangle rectangle</a:t>
                      </a:r>
                      <a:endParaRPr>
                        <a:solidFill>
                          <a:srgbClr val="FF0000"/>
                        </a:solidFill>
                        <a:latin typeface="Finger Paint"/>
                        <a:ea typeface="Finger Paint"/>
                        <a:cs typeface="Finger Paint"/>
                        <a:sym typeface="Finger Paint"/>
                      </a:endParaRPr>
                    </a:p>
                  </a:txBody>
                  <a:tcPr marL="91425" marR="91425" marT="91425" marB="91425"/>
                </a:tc>
                <a:tc>
                  <a:txBody>
                    <a:bodyPr/>
                    <a:lstStyle/>
                    <a:p>
                      <a:pPr marL="0" lvl="0" indent="0" algn="ctr" rtl="0">
                        <a:spcBef>
                          <a:spcPts val="0"/>
                        </a:spcBef>
                        <a:spcAft>
                          <a:spcPts val="0"/>
                        </a:spcAft>
                        <a:buNone/>
                      </a:pPr>
                      <a:r>
                        <a:rPr lang="fr">
                          <a:solidFill>
                            <a:srgbClr val="FF0000"/>
                          </a:solidFill>
                          <a:latin typeface="Finger Paint"/>
                          <a:ea typeface="Finger Paint"/>
                          <a:cs typeface="Finger Paint"/>
                          <a:sym typeface="Finger Paint"/>
                        </a:rPr>
                        <a:t>Rectangle</a:t>
                      </a:r>
                      <a:endParaRPr>
                        <a:solidFill>
                          <a:srgbClr val="FF0000"/>
                        </a:solidFill>
                        <a:latin typeface="Finger Paint"/>
                        <a:ea typeface="Finger Paint"/>
                        <a:cs typeface="Finger Paint"/>
                        <a:sym typeface="Finger Paint"/>
                      </a:endParaRPr>
                    </a:p>
                  </a:txBody>
                  <a:tcPr marL="91425" marR="91425" marT="91425" marB="91425"/>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198474" y="475620"/>
            <a:ext cx="5582700" cy="212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Arial"/>
                <a:ea typeface="Arial"/>
                <a:cs typeface="Arial"/>
                <a:sym typeface="Arial"/>
              </a:rPr>
              <a:t>Vous trouverez ici le travail réalisé par vos soins sur le rituel de géométrie.</a:t>
            </a:r>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Arial"/>
                <a:ea typeface="Arial"/>
                <a:cs typeface="Arial"/>
                <a:sym typeface="Arial"/>
              </a:rPr>
              <a:t>Nous avons mis les diapos qui avaient été réalisées au cours de la visio ainsi qu’un modèle vierge pour chaque niveau si vous souhaitez le poursuivre ou le faire évoluer pour votre classe.</a:t>
            </a:r>
            <a:endParaRPr sz="1800" b="1"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32"/>
          <p:cNvPicPr preferRelativeResize="0"/>
          <p:nvPr/>
        </p:nvPicPr>
        <p:blipFill>
          <a:blip r:embed="rId3">
            <a:alphaModFix/>
          </a:blip>
          <a:stretch>
            <a:fillRect/>
          </a:stretch>
        </p:blipFill>
        <p:spPr>
          <a:xfrm>
            <a:off x="0" y="0"/>
            <a:ext cx="9144000" cy="5143500"/>
          </a:xfrm>
          <a:prstGeom prst="rect">
            <a:avLst/>
          </a:prstGeom>
          <a:noFill/>
          <a:ln>
            <a:noFill/>
          </a:ln>
        </p:spPr>
      </p:pic>
      <p:sp>
        <p:nvSpPr>
          <p:cNvPr id="245" name="Google Shape;245;p32"/>
          <p:cNvSpPr txBox="1"/>
          <p:nvPr/>
        </p:nvSpPr>
        <p:spPr>
          <a:xfrm>
            <a:off x="4106475" y="355350"/>
            <a:ext cx="4728600" cy="5232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200">
                <a:solidFill>
                  <a:srgbClr val="0B5394"/>
                </a:solidFill>
                <a:latin typeface="Finger Paint"/>
                <a:ea typeface="Finger Paint"/>
                <a:cs typeface="Finger Paint"/>
                <a:sym typeface="Finger Paint"/>
              </a:rPr>
              <a:t>Problème de recherche</a:t>
            </a:r>
            <a:endParaRPr sz="2200">
              <a:solidFill>
                <a:srgbClr val="0B5394"/>
              </a:solidFill>
              <a:latin typeface="Finger Paint"/>
              <a:ea typeface="Finger Paint"/>
              <a:cs typeface="Finger Paint"/>
              <a:sym typeface="Finger Paint"/>
            </a:endParaRPr>
          </a:p>
        </p:txBody>
      </p:sp>
      <p:sp>
        <p:nvSpPr>
          <p:cNvPr id="246" name="Google Shape;246;p32"/>
          <p:cNvSpPr txBox="1"/>
          <p:nvPr/>
        </p:nvSpPr>
        <p:spPr>
          <a:xfrm rot="691">
            <a:off x="126775" y="46625"/>
            <a:ext cx="14934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800">
                <a:solidFill>
                  <a:srgbClr val="A64D79"/>
                </a:solidFill>
                <a:latin typeface="Chewy"/>
                <a:ea typeface="Chewy"/>
                <a:cs typeface="Chewy"/>
                <a:sym typeface="Chewy"/>
              </a:rPr>
              <a:t>figure 7</a:t>
            </a:r>
            <a:endParaRPr sz="2800">
              <a:solidFill>
                <a:srgbClr val="A64D79"/>
              </a:solidFill>
              <a:latin typeface="Chewy"/>
              <a:ea typeface="Chewy"/>
              <a:cs typeface="Chewy"/>
              <a:sym typeface="Chewy"/>
            </a:endParaRPr>
          </a:p>
        </p:txBody>
      </p:sp>
      <p:sp>
        <p:nvSpPr>
          <p:cNvPr id="247" name="Google Shape;247;p32"/>
          <p:cNvSpPr txBox="1"/>
          <p:nvPr/>
        </p:nvSpPr>
        <p:spPr>
          <a:xfrm>
            <a:off x="5394375" y="2118450"/>
            <a:ext cx="2152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sp>
        <p:nvSpPr>
          <p:cNvPr id="248" name="Google Shape;248;p32"/>
          <p:cNvSpPr txBox="1"/>
          <p:nvPr/>
        </p:nvSpPr>
        <p:spPr>
          <a:xfrm>
            <a:off x="959700" y="1416975"/>
            <a:ext cx="8055000" cy="8004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fr" sz="2000"/>
              <a:t>Observe bien cette figure. Combien trouves-tu de triangles dans cette figure?</a:t>
            </a:r>
            <a:endParaRPr sz="2000"/>
          </a:p>
        </p:txBody>
      </p:sp>
      <p:pic>
        <p:nvPicPr>
          <p:cNvPr id="249" name="Google Shape;249;p32"/>
          <p:cNvPicPr preferRelativeResize="0"/>
          <p:nvPr/>
        </p:nvPicPr>
        <p:blipFill>
          <a:blip r:embed="rId4">
            <a:alphaModFix/>
          </a:blip>
          <a:stretch>
            <a:fillRect/>
          </a:stretch>
        </p:blipFill>
        <p:spPr>
          <a:xfrm>
            <a:off x="1278588" y="2571738"/>
            <a:ext cx="2276475" cy="20097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33"/>
          <p:cNvPicPr preferRelativeResize="0"/>
          <p:nvPr/>
        </p:nvPicPr>
        <p:blipFill>
          <a:blip r:embed="rId3">
            <a:alphaModFix/>
          </a:blip>
          <a:stretch>
            <a:fillRect/>
          </a:stretch>
        </p:blipFill>
        <p:spPr>
          <a:xfrm>
            <a:off x="0" y="0"/>
            <a:ext cx="9144000" cy="5143500"/>
          </a:xfrm>
          <a:prstGeom prst="rect">
            <a:avLst/>
          </a:prstGeom>
          <a:noFill/>
          <a:ln>
            <a:noFill/>
          </a:ln>
        </p:spPr>
      </p:pic>
      <p:sp>
        <p:nvSpPr>
          <p:cNvPr id="255" name="Google Shape;255;p33"/>
          <p:cNvSpPr txBox="1"/>
          <p:nvPr/>
        </p:nvSpPr>
        <p:spPr>
          <a:xfrm rot="566">
            <a:off x="126775" y="46625"/>
            <a:ext cx="18228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800">
                <a:solidFill>
                  <a:srgbClr val="A64D79"/>
                </a:solidFill>
                <a:latin typeface="Chewy"/>
                <a:ea typeface="Chewy"/>
                <a:cs typeface="Chewy"/>
                <a:sym typeface="Chewy"/>
              </a:rPr>
              <a:t>figure 7</a:t>
            </a:r>
            <a:endParaRPr sz="2800">
              <a:solidFill>
                <a:srgbClr val="A64D79"/>
              </a:solidFill>
              <a:latin typeface="Chewy"/>
              <a:ea typeface="Chewy"/>
              <a:cs typeface="Chewy"/>
              <a:sym typeface="Chewy"/>
            </a:endParaRPr>
          </a:p>
        </p:txBody>
      </p:sp>
      <p:sp>
        <p:nvSpPr>
          <p:cNvPr id="256" name="Google Shape;256;p33"/>
          <p:cNvSpPr txBox="1"/>
          <p:nvPr/>
        </p:nvSpPr>
        <p:spPr>
          <a:xfrm>
            <a:off x="1834200" y="735475"/>
            <a:ext cx="57894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fr" sz="2200">
                <a:solidFill>
                  <a:srgbClr val="0B5394"/>
                </a:solidFill>
                <a:latin typeface="Finger Paint"/>
                <a:ea typeface="Finger Paint"/>
                <a:cs typeface="Finger Paint"/>
                <a:sym typeface="Finger Paint"/>
              </a:rPr>
              <a:t>Problème de recherche</a:t>
            </a:r>
            <a:endParaRPr sz="2200">
              <a:solidFill>
                <a:srgbClr val="0B5394"/>
              </a:solidFill>
              <a:latin typeface="Finger Paint"/>
              <a:ea typeface="Finger Paint"/>
              <a:cs typeface="Finger Paint"/>
              <a:sym typeface="Finger Paint"/>
            </a:endParaRPr>
          </a:p>
        </p:txBody>
      </p:sp>
      <p:sp>
        <p:nvSpPr>
          <p:cNvPr id="257" name="Google Shape;257;p33"/>
          <p:cNvSpPr txBox="1"/>
          <p:nvPr/>
        </p:nvSpPr>
        <p:spPr>
          <a:xfrm>
            <a:off x="5394375" y="2118450"/>
            <a:ext cx="2152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sp>
        <p:nvSpPr>
          <p:cNvPr id="258" name="Google Shape;258;p33"/>
          <p:cNvSpPr txBox="1"/>
          <p:nvPr/>
        </p:nvSpPr>
        <p:spPr>
          <a:xfrm>
            <a:off x="6022800" y="4551650"/>
            <a:ext cx="3312600" cy="8928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3200">
                <a:solidFill>
                  <a:srgbClr val="FF0000"/>
                </a:solidFill>
                <a:latin typeface="Finger Paint"/>
                <a:ea typeface="Finger Paint"/>
                <a:cs typeface="Finger Paint"/>
                <a:sym typeface="Finger Paint"/>
              </a:rPr>
              <a:t>5</a:t>
            </a:r>
            <a:endParaRPr sz="3200">
              <a:solidFill>
                <a:srgbClr val="FF0000"/>
              </a:solidFill>
              <a:latin typeface="Finger Paint"/>
              <a:ea typeface="Finger Paint"/>
              <a:cs typeface="Finger Paint"/>
              <a:sym typeface="Finger Paint"/>
            </a:endParaRPr>
          </a:p>
          <a:p>
            <a:pPr marL="0" lvl="0" indent="0" algn="l" rtl="0">
              <a:spcBef>
                <a:spcPts val="0"/>
              </a:spcBef>
              <a:spcAft>
                <a:spcPts val="0"/>
              </a:spcAft>
              <a:buNone/>
            </a:pPr>
            <a:endParaRPr/>
          </a:p>
        </p:txBody>
      </p:sp>
      <p:pic>
        <p:nvPicPr>
          <p:cNvPr id="259" name="Google Shape;259;p33"/>
          <p:cNvPicPr preferRelativeResize="0"/>
          <p:nvPr/>
        </p:nvPicPr>
        <p:blipFill>
          <a:blip r:embed="rId4">
            <a:alphaModFix/>
          </a:blip>
          <a:stretch>
            <a:fillRect/>
          </a:stretch>
        </p:blipFill>
        <p:spPr>
          <a:xfrm>
            <a:off x="1278588" y="2571738"/>
            <a:ext cx="2276475" cy="2009775"/>
          </a:xfrm>
          <a:prstGeom prst="rect">
            <a:avLst/>
          </a:prstGeom>
          <a:noFill/>
          <a:ln>
            <a:noFill/>
          </a:ln>
        </p:spPr>
      </p:pic>
      <p:sp>
        <p:nvSpPr>
          <p:cNvPr id="260" name="Google Shape;260;p33"/>
          <p:cNvSpPr txBox="1"/>
          <p:nvPr/>
        </p:nvSpPr>
        <p:spPr>
          <a:xfrm>
            <a:off x="841075" y="1370763"/>
            <a:ext cx="8044200" cy="8004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Clr>
                <a:schemeClr val="dk1"/>
              </a:buClr>
              <a:buSzPts val="1100"/>
              <a:buFont typeface="Arial"/>
              <a:buNone/>
            </a:pPr>
            <a:r>
              <a:rPr lang="fr" sz="2000">
                <a:solidFill>
                  <a:schemeClr val="dk1"/>
                </a:solidFill>
              </a:rPr>
              <a:t>Observe bien cette figure. Combien trouves-tu de triangles dans cette figure?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34"/>
          <p:cNvPicPr preferRelativeResize="0"/>
          <p:nvPr/>
        </p:nvPicPr>
        <p:blipFill>
          <a:blip r:embed="rId3">
            <a:alphaModFix/>
          </a:blip>
          <a:stretch>
            <a:fillRect/>
          </a:stretch>
        </p:blipFill>
        <p:spPr>
          <a:xfrm>
            <a:off x="0" y="0"/>
            <a:ext cx="9144000" cy="5143500"/>
          </a:xfrm>
          <a:prstGeom prst="rect">
            <a:avLst/>
          </a:prstGeom>
          <a:noFill/>
          <a:ln>
            <a:noFill/>
          </a:ln>
        </p:spPr>
      </p:pic>
      <p:sp>
        <p:nvSpPr>
          <p:cNvPr id="266" name="Google Shape;266;p34"/>
          <p:cNvSpPr txBox="1"/>
          <p:nvPr/>
        </p:nvSpPr>
        <p:spPr>
          <a:xfrm>
            <a:off x="4106475" y="355350"/>
            <a:ext cx="4728600" cy="8619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200">
                <a:solidFill>
                  <a:srgbClr val="0B5394"/>
                </a:solidFill>
                <a:latin typeface="Finger Paint"/>
                <a:ea typeface="Finger Paint"/>
                <a:cs typeface="Finger Paint"/>
                <a:sym typeface="Finger Paint"/>
              </a:rPr>
              <a:t>Combien y a t-il de carrés dans cette figure?</a:t>
            </a:r>
            <a:endParaRPr sz="2200">
              <a:solidFill>
                <a:srgbClr val="0B5394"/>
              </a:solidFill>
              <a:latin typeface="Finger Paint"/>
              <a:ea typeface="Finger Paint"/>
              <a:cs typeface="Finger Paint"/>
              <a:sym typeface="Finger Paint"/>
            </a:endParaRPr>
          </a:p>
        </p:txBody>
      </p:sp>
      <p:sp>
        <p:nvSpPr>
          <p:cNvPr id="267" name="Google Shape;267;p34"/>
          <p:cNvSpPr txBox="1"/>
          <p:nvPr/>
        </p:nvSpPr>
        <p:spPr>
          <a:xfrm rot="691">
            <a:off x="126775" y="46625"/>
            <a:ext cx="14934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800">
                <a:solidFill>
                  <a:srgbClr val="A64D79"/>
                </a:solidFill>
                <a:latin typeface="Chewy"/>
                <a:ea typeface="Chewy"/>
                <a:cs typeface="Chewy"/>
                <a:sym typeface="Chewy"/>
              </a:rPr>
              <a:t>figure 8</a:t>
            </a:r>
            <a:endParaRPr sz="2800">
              <a:solidFill>
                <a:srgbClr val="A64D79"/>
              </a:solidFill>
              <a:latin typeface="Chewy"/>
              <a:ea typeface="Chewy"/>
              <a:cs typeface="Chewy"/>
              <a:sym typeface="Chewy"/>
            </a:endParaRPr>
          </a:p>
        </p:txBody>
      </p:sp>
      <p:sp>
        <p:nvSpPr>
          <p:cNvPr id="268" name="Google Shape;268;p34"/>
          <p:cNvSpPr/>
          <p:nvPr/>
        </p:nvSpPr>
        <p:spPr>
          <a:xfrm>
            <a:off x="2813175" y="2453875"/>
            <a:ext cx="1536600" cy="1425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4"/>
          <p:cNvSpPr/>
          <p:nvPr/>
        </p:nvSpPr>
        <p:spPr>
          <a:xfrm>
            <a:off x="1276575" y="1090675"/>
            <a:ext cx="768300" cy="68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4"/>
          <p:cNvSpPr/>
          <p:nvPr/>
        </p:nvSpPr>
        <p:spPr>
          <a:xfrm>
            <a:off x="2044875" y="1090675"/>
            <a:ext cx="768300" cy="68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4"/>
          <p:cNvSpPr/>
          <p:nvPr/>
        </p:nvSpPr>
        <p:spPr>
          <a:xfrm>
            <a:off x="1276575" y="1772275"/>
            <a:ext cx="768300" cy="68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4"/>
          <p:cNvSpPr/>
          <p:nvPr/>
        </p:nvSpPr>
        <p:spPr>
          <a:xfrm>
            <a:off x="2044875" y="1772275"/>
            <a:ext cx="768300" cy="68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4"/>
          <p:cNvSpPr/>
          <p:nvPr/>
        </p:nvSpPr>
        <p:spPr>
          <a:xfrm>
            <a:off x="1276575" y="2453875"/>
            <a:ext cx="1536600" cy="1425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4"/>
          <p:cNvSpPr/>
          <p:nvPr/>
        </p:nvSpPr>
        <p:spPr>
          <a:xfrm>
            <a:off x="2813175" y="1090675"/>
            <a:ext cx="1536600" cy="1363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4"/>
          <p:cNvSpPr/>
          <p:nvPr/>
        </p:nvSpPr>
        <p:spPr>
          <a:xfrm>
            <a:off x="3597675" y="3139225"/>
            <a:ext cx="1536600" cy="1425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4"/>
          <p:cNvSpPr/>
          <p:nvPr/>
        </p:nvSpPr>
        <p:spPr>
          <a:xfrm>
            <a:off x="3597675" y="3139225"/>
            <a:ext cx="752100" cy="739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35"/>
          <p:cNvPicPr preferRelativeResize="0"/>
          <p:nvPr/>
        </p:nvPicPr>
        <p:blipFill>
          <a:blip r:embed="rId3">
            <a:alphaModFix/>
          </a:blip>
          <a:stretch>
            <a:fillRect/>
          </a:stretch>
        </p:blipFill>
        <p:spPr>
          <a:xfrm>
            <a:off x="0" y="0"/>
            <a:ext cx="9144000" cy="5143500"/>
          </a:xfrm>
          <a:prstGeom prst="rect">
            <a:avLst/>
          </a:prstGeom>
          <a:noFill/>
          <a:ln>
            <a:noFill/>
          </a:ln>
        </p:spPr>
      </p:pic>
      <p:sp>
        <p:nvSpPr>
          <p:cNvPr id="282" name="Google Shape;282;p35"/>
          <p:cNvSpPr txBox="1"/>
          <p:nvPr/>
        </p:nvSpPr>
        <p:spPr>
          <a:xfrm rot="566">
            <a:off x="126775" y="46625"/>
            <a:ext cx="18228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800">
                <a:solidFill>
                  <a:srgbClr val="A64D79"/>
                </a:solidFill>
                <a:latin typeface="Chewy"/>
                <a:ea typeface="Chewy"/>
                <a:cs typeface="Chewy"/>
                <a:sym typeface="Chewy"/>
              </a:rPr>
              <a:t>figure 8</a:t>
            </a:r>
            <a:endParaRPr sz="2800">
              <a:solidFill>
                <a:srgbClr val="A64D79"/>
              </a:solidFill>
              <a:latin typeface="Chewy"/>
              <a:ea typeface="Chewy"/>
              <a:cs typeface="Chewy"/>
              <a:sym typeface="Chewy"/>
            </a:endParaRPr>
          </a:p>
        </p:txBody>
      </p:sp>
      <p:sp>
        <p:nvSpPr>
          <p:cNvPr id="283" name="Google Shape;283;p35"/>
          <p:cNvSpPr txBox="1"/>
          <p:nvPr/>
        </p:nvSpPr>
        <p:spPr>
          <a:xfrm>
            <a:off x="5394375" y="2118450"/>
            <a:ext cx="2152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sp>
        <p:nvSpPr>
          <p:cNvPr id="284" name="Google Shape;284;p35"/>
          <p:cNvSpPr txBox="1"/>
          <p:nvPr/>
        </p:nvSpPr>
        <p:spPr>
          <a:xfrm>
            <a:off x="6022800" y="4551650"/>
            <a:ext cx="3312600" cy="8928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3200">
                <a:solidFill>
                  <a:srgbClr val="FF0000"/>
                </a:solidFill>
                <a:latin typeface="Finger Paint"/>
                <a:ea typeface="Finger Paint"/>
                <a:cs typeface="Finger Paint"/>
                <a:sym typeface="Finger Paint"/>
              </a:rPr>
              <a:t>CORRECTION</a:t>
            </a:r>
            <a:endParaRPr sz="3200">
              <a:solidFill>
                <a:srgbClr val="FF0000"/>
              </a:solidFill>
              <a:latin typeface="Finger Paint"/>
              <a:ea typeface="Finger Paint"/>
              <a:cs typeface="Finger Paint"/>
              <a:sym typeface="Finger Paint"/>
            </a:endParaRPr>
          </a:p>
          <a:p>
            <a:pPr marL="0" lvl="0" indent="0" algn="l" rtl="0">
              <a:spcBef>
                <a:spcPts val="0"/>
              </a:spcBef>
              <a:spcAft>
                <a:spcPts val="0"/>
              </a:spcAft>
              <a:buNone/>
            </a:pPr>
            <a:endParaRPr/>
          </a:p>
        </p:txBody>
      </p:sp>
      <p:sp>
        <p:nvSpPr>
          <p:cNvPr id="285" name="Google Shape;285;p35"/>
          <p:cNvSpPr txBox="1"/>
          <p:nvPr/>
        </p:nvSpPr>
        <p:spPr>
          <a:xfrm>
            <a:off x="2131775" y="2007825"/>
            <a:ext cx="713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t>Il y a 10 carrés dans cette figure.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36"/>
          <p:cNvPicPr preferRelativeResize="0"/>
          <p:nvPr/>
        </p:nvPicPr>
        <p:blipFill>
          <a:blip r:embed="rId3">
            <a:alphaModFix/>
          </a:blip>
          <a:stretch>
            <a:fillRect/>
          </a:stretch>
        </p:blipFill>
        <p:spPr>
          <a:xfrm>
            <a:off x="0" y="0"/>
            <a:ext cx="9144000" cy="5143500"/>
          </a:xfrm>
          <a:prstGeom prst="rect">
            <a:avLst/>
          </a:prstGeom>
          <a:noFill/>
          <a:ln>
            <a:noFill/>
          </a:ln>
        </p:spPr>
      </p:pic>
      <p:sp>
        <p:nvSpPr>
          <p:cNvPr id="291" name="Google Shape;291;p36"/>
          <p:cNvSpPr txBox="1"/>
          <p:nvPr/>
        </p:nvSpPr>
        <p:spPr>
          <a:xfrm>
            <a:off x="4106475" y="355350"/>
            <a:ext cx="4728600" cy="5232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200">
                <a:solidFill>
                  <a:srgbClr val="0B5394"/>
                </a:solidFill>
                <a:latin typeface="Finger Paint"/>
                <a:ea typeface="Finger Paint"/>
                <a:cs typeface="Finger Paint"/>
                <a:sym typeface="Finger Paint"/>
              </a:rPr>
              <a:t>TEXTE</a:t>
            </a:r>
            <a:endParaRPr sz="2200">
              <a:solidFill>
                <a:srgbClr val="0B5394"/>
              </a:solidFill>
              <a:latin typeface="Finger Paint"/>
              <a:ea typeface="Finger Paint"/>
              <a:cs typeface="Finger Paint"/>
              <a:sym typeface="Finger Paint"/>
            </a:endParaRPr>
          </a:p>
        </p:txBody>
      </p:sp>
      <p:sp>
        <p:nvSpPr>
          <p:cNvPr id="292" name="Google Shape;292;p36"/>
          <p:cNvSpPr txBox="1"/>
          <p:nvPr/>
        </p:nvSpPr>
        <p:spPr>
          <a:xfrm rot="691">
            <a:off x="126775" y="46625"/>
            <a:ext cx="14934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800">
                <a:solidFill>
                  <a:srgbClr val="A64D79"/>
                </a:solidFill>
                <a:latin typeface="Chewy"/>
                <a:ea typeface="Chewy"/>
                <a:cs typeface="Chewy"/>
                <a:sym typeface="Chewy"/>
              </a:rPr>
              <a:t>figure 9</a:t>
            </a:r>
            <a:endParaRPr sz="2800">
              <a:solidFill>
                <a:srgbClr val="A64D79"/>
              </a:solidFill>
              <a:latin typeface="Chewy"/>
              <a:ea typeface="Chewy"/>
              <a:cs typeface="Chewy"/>
              <a:sym typeface="Chewy"/>
            </a:endParaRPr>
          </a:p>
        </p:txBody>
      </p:sp>
      <p:sp>
        <p:nvSpPr>
          <p:cNvPr id="293" name="Google Shape;293;p36"/>
          <p:cNvSpPr txBox="1"/>
          <p:nvPr/>
        </p:nvSpPr>
        <p:spPr>
          <a:xfrm>
            <a:off x="6246250" y="1428350"/>
            <a:ext cx="2152800" cy="877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500" b="1">
                <a:solidFill>
                  <a:srgbClr val="15B021"/>
                </a:solidFill>
              </a:rPr>
              <a:t>AIDE</a:t>
            </a:r>
            <a:endParaRPr sz="1500" b="1">
              <a:solidFill>
                <a:srgbClr val="15B021"/>
              </a:solidFill>
            </a:endParaRPr>
          </a:p>
          <a:p>
            <a:pPr marL="0" lvl="0" indent="0" algn="ctr" rtl="0">
              <a:spcBef>
                <a:spcPts val="0"/>
              </a:spcBef>
              <a:spcAft>
                <a:spcPts val="0"/>
              </a:spcAft>
              <a:buNone/>
            </a:pPr>
            <a:r>
              <a:rPr lang="fr" sz="1500" b="1">
                <a:solidFill>
                  <a:srgbClr val="15B021"/>
                </a:solidFill>
              </a:rPr>
              <a:t>Quelques outils pour faire de la géométrie :</a:t>
            </a:r>
            <a:endParaRPr sz="1500" b="1">
              <a:solidFill>
                <a:srgbClr val="15B021"/>
              </a:solidFill>
            </a:endParaRPr>
          </a:p>
        </p:txBody>
      </p:sp>
      <p:pic>
        <p:nvPicPr>
          <p:cNvPr id="294" name="Google Shape;294;p36"/>
          <p:cNvPicPr preferRelativeResize="0"/>
          <p:nvPr/>
        </p:nvPicPr>
        <p:blipFill>
          <a:blip r:embed="rId4">
            <a:alphaModFix/>
          </a:blip>
          <a:stretch>
            <a:fillRect/>
          </a:stretch>
        </p:blipFill>
        <p:spPr>
          <a:xfrm>
            <a:off x="646538" y="1083063"/>
            <a:ext cx="4810125" cy="2847975"/>
          </a:xfrm>
          <a:prstGeom prst="rect">
            <a:avLst/>
          </a:prstGeom>
          <a:noFill/>
          <a:ln>
            <a:noFill/>
          </a:ln>
        </p:spPr>
      </p:pic>
      <p:pic>
        <p:nvPicPr>
          <p:cNvPr id="295" name="Google Shape;295;p36"/>
          <p:cNvPicPr preferRelativeResize="0"/>
          <p:nvPr/>
        </p:nvPicPr>
        <p:blipFill>
          <a:blip r:embed="rId5">
            <a:alphaModFix/>
          </a:blip>
          <a:stretch>
            <a:fillRect/>
          </a:stretch>
        </p:blipFill>
        <p:spPr>
          <a:xfrm>
            <a:off x="7488013" y="2305550"/>
            <a:ext cx="619125" cy="1162050"/>
          </a:xfrm>
          <a:prstGeom prst="rect">
            <a:avLst/>
          </a:prstGeom>
          <a:noFill/>
          <a:ln>
            <a:noFill/>
          </a:ln>
        </p:spPr>
      </p:pic>
      <p:pic>
        <p:nvPicPr>
          <p:cNvPr id="296" name="Google Shape;296;p36"/>
          <p:cNvPicPr preferRelativeResize="0"/>
          <p:nvPr/>
        </p:nvPicPr>
        <p:blipFill>
          <a:blip r:embed="rId6">
            <a:alphaModFix/>
          </a:blip>
          <a:stretch>
            <a:fillRect/>
          </a:stretch>
        </p:blipFill>
        <p:spPr>
          <a:xfrm>
            <a:off x="6563200" y="2447975"/>
            <a:ext cx="738300" cy="1088850"/>
          </a:xfrm>
          <a:prstGeom prst="rect">
            <a:avLst/>
          </a:prstGeom>
          <a:noFill/>
          <a:ln>
            <a:noFill/>
          </a:ln>
        </p:spPr>
      </p:pic>
      <p:sp>
        <p:nvSpPr>
          <p:cNvPr id="297" name="Google Shape;297;p36"/>
          <p:cNvSpPr txBox="1"/>
          <p:nvPr/>
        </p:nvSpPr>
        <p:spPr>
          <a:xfrm>
            <a:off x="5811250" y="3633850"/>
            <a:ext cx="2587800" cy="8313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fr"/>
              <a:t>à disposition de petites équerres en papier (taille forme)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37"/>
          <p:cNvPicPr preferRelativeResize="0"/>
          <p:nvPr/>
        </p:nvPicPr>
        <p:blipFill>
          <a:blip r:embed="rId3">
            <a:alphaModFix/>
          </a:blip>
          <a:stretch>
            <a:fillRect/>
          </a:stretch>
        </p:blipFill>
        <p:spPr>
          <a:xfrm>
            <a:off x="0" y="0"/>
            <a:ext cx="9144000" cy="5143500"/>
          </a:xfrm>
          <a:prstGeom prst="rect">
            <a:avLst/>
          </a:prstGeom>
          <a:noFill/>
          <a:ln>
            <a:noFill/>
          </a:ln>
        </p:spPr>
      </p:pic>
      <p:sp>
        <p:nvSpPr>
          <p:cNvPr id="303" name="Google Shape;303;p37"/>
          <p:cNvSpPr txBox="1"/>
          <p:nvPr/>
        </p:nvSpPr>
        <p:spPr>
          <a:xfrm rot="566">
            <a:off x="126775" y="46625"/>
            <a:ext cx="18228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800">
                <a:solidFill>
                  <a:srgbClr val="A64D79"/>
                </a:solidFill>
                <a:latin typeface="Chewy"/>
                <a:ea typeface="Chewy"/>
                <a:cs typeface="Chewy"/>
                <a:sym typeface="Chewy"/>
              </a:rPr>
              <a:t>figure 9</a:t>
            </a:r>
            <a:endParaRPr sz="2800">
              <a:solidFill>
                <a:srgbClr val="A64D79"/>
              </a:solidFill>
              <a:latin typeface="Chewy"/>
              <a:ea typeface="Chewy"/>
              <a:cs typeface="Chewy"/>
              <a:sym typeface="Chewy"/>
            </a:endParaRPr>
          </a:p>
        </p:txBody>
      </p:sp>
      <p:sp>
        <p:nvSpPr>
          <p:cNvPr id="304" name="Google Shape;304;p37"/>
          <p:cNvSpPr txBox="1"/>
          <p:nvPr/>
        </p:nvSpPr>
        <p:spPr>
          <a:xfrm>
            <a:off x="5394375" y="2118450"/>
            <a:ext cx="2152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sp>
        <p:nvSpPr>
          <p:cNvPr id="305" name="Google Shape;305;p37"/>
          <p:cNvSpPr txBox="1"/>
          <p:nvPr/>
        </p:nvSpPr>
        <p:spPr>
          <a:xfrm>
            <a:off x="6022800" y="4551650"/>
            <a:ext cx="3312600" cy="8928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3200">
                <a:solidFill>
                  <a:srgbClr val="FF0000"/>
                </a:solidFill>
                <a:latin typeface="Finger Paint"/>
                <a:ea typeface="Finger Paint"/>
                <a:cs typeface="Finger Paint"/>
                <a:sym typeface="Finger Paint"/>
              </a:rPr>
              <a:t>CORRECTION</a:t>
            </a:r>
            <a:endParaRPr sz="3200">
              <a:solidFill>
                <a:srgbClr val="FF0000"/>
              </a:solidFill>
              <a:latin typeface="Finger Paint"/>
              <a:ea typeface="Finger Paint"/>
              <a:cs typeface="Finger Paint"/>
              <a:sym typeface="Finger Paint"/>
            </a:endParaRPr>
          </a:p>
          <a:p>
            <a:pPr marL="0" lvl="0" indent="0" algn="l" rtl="0">
              <a:spcBef>
                <a:spcPts val="0"/>
              </a:spcBef>
              <a:spcAft>
                <a:spcPts val="0"/>
              </a:spcAft>
              <a:buNone/>
            </a:pPr>
            <a:endParaRPr/>
          </a:p>
        </p:txBody>
      </p:sp>
      <p:pic>
        <p:nvPicPr>
          <p:cNvPr id="306" name="Google Shape;306;p37"/>
          <p:cNvPicPr preferRelativeResize="0"/>
          <p:nvPr/>
        </p:nvPicPr>
        <p:blipFill>
          <a:blip r:embed="rId4">
            <a:alphaModFix/>
          </a:blip>
          <a:stretch>
            <a:fillRect/>
          </a:stretch>
        </p:blipFill>
        <p:spPr>
          <a:xfrm>
            <a:off x="376977" y="770377"/>
            <a:ext cx="4374700" cy="2590168"/>
          </a:xfrm>
          <a:prstGeom prst="rect">
            <a:avLst/>
          </a:prstGeom>
          <a:noFill/>
          <a:ln>
            <a:noFill/>
          </a:ln>
        </p:spPr>
      </p:pic>
      <p:sp>
        <p:nvSpPr>
          <p:cNvPr id="307" name="Google Shape;307;p37"/>
          <p:cNvSpPr txBox="1"/>
          <p:nvPr/>
        </p:nvSpPr>
        <p:spPr>
          <a:xfrm>
            <a:off x="4205375" y="226425"/>
            <a:ext cx="3000000" cy="877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500" b="1">
                <a:solidFill>
                  <a:srgbClr val="15B021"/>
                </a:solidFill>
              </a:rPr>
              <a:t>AIDE</a:t>
            </a:r>
            <a:endParaRPr sz="1500" b="1">
              <a:solidFill>
                <a:srgbClr val="15B021"/>
              </a:solidFill>
            </a:endParaRPr>
          </a:p>
          <a:p>
            <a:pPr marL="0" lvl="0" indent="0" algn="ctr" rtl="0">
              <a:spcBef>
                <a:spcPts val="0"/>
              </a:spcBef>
              <a:spcAft>
                <a:spcPts val="0"/>
              </a:spcAft>
              <a:buNone/>
            </a:pPr>
            <a:r>
              <a:rPr lang="fr" sz="1500" b="1">
                <a:solidFill>
                  <a:srgbClr val="15B021"/>
                </a:solidFill>
              </a:rPr>
              <a:t>Quelques outils pour faire de la géométrie :</a:t>
            </a:r>
            <a:endParaRPr sz="1500" b="1">
              <a:solidFill>
                <a:srgbClr val="15B021"/>
              </a:solidFill>
            </a:endParaRPr>
          </a:p>
        </p:txBody>
      </p:sp>
      <p:pic>
        <p:nvPicPr>
          <p:cNvPr id="308" name="Google Shape;308;p37"/>
          <p:cNvPicPr preferRelativeResize="0"/>
          <p:nvPr/>
        </p:nvPicPr>
        <p:blipFill>
          <a:blip r:embed="rId5">
            <a:alphaModFix/>
          </a:blip>
          <a:stretch>
            <a:fillRect/>
          </a:stretch>
        </p:blipFill>
        <p:spPr>
          <a:xfrm>
            <a:off x="4751675" y="1103625"/>
            <a:ext cx="738300" cy="1088850"/>
          </a:xfrm>
          <a:prstGeom prst="rect">
            <a:avLst/>
          </a:prstGeom>
          <a:noFill/>
          <a:ln>
            <a:noFill/>
          </a:ln>
        </p:spPr>
      </p:pic>
      <p:pic>
        <p:nvPicPr>
          <p:cNvPr id="309" name="Google Shape;309;p37"/>
          <p:cNvPicPr preferRelativeResize="0"/>
          <p:nvPr/>
        </p:nvPicPr>
        <p:blipFill>
          <a:blip r:embed="rId6">
            <a:alphaModFix/>
          </a:blip>
          <a:stretch>
            <a:fillRect/>
          </a:stretch>
        </p:blipFill>
        <p:spPr>
          <a:xfrm>
            <a:off x="5676488" y="1135863"/>
            <a:ext cx="619125" cy="1162050"/>
          </a:xfrm>
          <a:prstGeom prst="rect">
            <a:avLst/>
          </a:prstGeom>
          <a:noFill/>
          <a:ln>
            <a:noFill/>
          </a:ln>
        </p:spPr>
      </p:pic>
      <p:sp>
        <p:nvSpPr>
          <p:cNvPr id="310" name="Google Shape;310;p37"/>
          <p:cNvSpPr txBox="1"/>
          <p:nvPr/>
        </p:nvSpPr>
        <p:spPr>
          <a:xfrm>
            <a:off x="5068025" y="2415400"/>
            <a:ext cx="37632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t>CORRECTION</a:t>
            </a:r>
            <a:endParaRPr/>
          </a:p>
          <a:p>
            <a:pPr marL="0" lvl="0" indent="0" algn="l" rtl="0">
              <a:spcBef>
                <a:spcPts val="0"/>
              </a:spcBef>
              <a:spcAft>
                <a:spcPts val="0"/>
              </a:spcAft>
              <a:buNone/>
            </a:pPr>
            <a:r>
              <a:rPr lang="fr"/>
              <a:t>1/ Revoir leçon/vocabulaire </a:t>
            </a:r>
            <a:endParaRPr/>
          </a:p>
          <a:p>
            <a:pPr marL="0" lvl="0" indent="0" algn="l" rtl="0">
              <a:spcBef>
                <a:spcPts val="0"/>
              </a:spcBef>
              <a:spcAft>
                <a:spcPts val="0"/>
              </a:spcAft>
              <a:buNone/>
            </a:pPr>
            <a:r>
              <a:rPr lang="fr"/>
              <a:t>Qu’est-ce qu’un carré?</a:t>
            </a:r>
            <a:endParaRPr/>
          </a:p>
          <a:p>
            <a:pPr marL="0" lvl="0" indent="0" algn="l" rtl="0">
              <a:spcBef>
                <a:spcPts val="0"/>
              </a:spcBef>
              <a:spcAft>
                <a:spcPts val="0"/>
              </a:spcAft>
              <a:buNone/>
            </a:pPr>
            <a:r>
              <a:rPr lang="fr"/>
              <a:t>2/ Les outils</a:t>
            </a:r>
            <a:endParaRPr/>
          </a:p>
          <a:p>
            <a:pPr marL="0" lvl="0" indent="0" algn="l" rtl="0">
              <a:spcBef>
                <a:spcPts val="0"/>
              </a:spcBef>
              <a:spcAft>
                <a:spcPts val="0"/>
              </a:spcAft>
              <a:buNone/>
            </a:pPr>
            <a:r>
              <a:rPr lang="fr"/>
              <a:t>3/ Distribuer de petites équerres en papier pour vérifier les angles droits et valider.</a:t>
            </a:r>
            <a:endParaRPr/>
          </a:p>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38"/>
          <p:cNvPicPr preferRelativeResize="0"/>
          <p:nvPr/>
        </p:nvPicPr>
        <p:blipFill>
          <a:blip r:embed="rId3">
            <a:alphaModFix/>
          </a:blip>
          <a:stretch>
            <a:fillRect/>
          </a:stretch>
        </p:blipFill>
        <p:spPr>
          <a:xfrm>
            <a:off x="0" y="0"/>
            <a:ext cx="9144000" cy="5143500"/>
          </a:xfrm>
          <a:prstGeom prst="rect">
            <a:avLst/>
          </a:prstGeom>
          <a:noFill/>
          <a:ln>
            <a:noFill/>
          </a:ln>
        </p:spPr>
      </p:pic>
      <p:sp>
        <p:nvSpPr>
          <p:cNvPr id="316" name="Google Shape;316;p38"/>
          <p:cNvSpPr txBox="1"/>
          <p:nvPr/>
        </p:nvSpPr>
        <p:spPr>
          <a:xfrm>
            <a:off x="4311350" y="3501950"/>
            <a:ext cx="4728600" cy="12006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200">
                <a:solidFill>
                  <a:srgbClr val="0B5394"/>
                </a:solidFill>
                <a:latin typeface="Finger Paint"/>
                <a:ea typeface="Finger Paint"/>
                <a:cs typeface="Finger Paint"/>
                <a:sym typeface="Finger Paint"/>
              </a:rPr>
              <a:t>Combien y a t-il de carrés dans cette figure?</a:t>
            </a:r>
            <a:endParaRPr sz="2200">
              <a:solidFill>
                <a:srgbClr val="0B5394"/>
              </a:solidFill>
              <a:latin typeface="Finger Paint"/>
              <a:ea typeface="Finger Paint"/>
              <a:cs typeface="Finger Paint"/>
              <a:sym typeface="Finger Paint"/>
            </a:endParaRPr>
          </a:p>
          <a:p>
            <a:pPr marL="0" lvl="0" indent="0" algn="ctr" rtl="0">
              <a:spcBef>
                <a:spcPts val="0"/>
              </a:spcBef>
              <a:spcAft>
                <a:spcPts val="0"/>
              </a:spcAft>
              <a:buNone/>
            </a:pPr>
            <a:endParaRPr sz="2200">
              <a:solidFill>
                <a:srgbClr val="0B5394"/>
              </a:solidFill>
              <a:latin typeface="Finger Paint"/>
              <a:ea typeface="Finger Paint"/>
              <a:cs typeface="Finger Paint"/>
              <a:sym typeface="Finger Paint"/>
            </a:endParaRPr>
          </a:p>
        </p:txBody>
      </p:sp>
      <p:sp>
        <p:nvSpPr>
          <p:cNvPr id="317" name="Google Shape;317;p38"/>
          <p:cNvSpPr txBox="1"/>
          <p:nvPr/>
        </p:nvSpPr>
        <p:spPr>
          <a:xfrm rot="661">
            <a:off x="126775" y="46625"/>
            <a:ext cx="15600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800">
                <a:solidFill>
                  <a:srgbClr val="A64D79"/>
                </a:solidFill>
                <a:latin typeface="Chewy"/>
                <a:ea typeface="Chewy"/>
                <a:cs typeface="Chewy"/>
                <a:sym typeface="Chewy"/>
              </a:rPr>
              <a:t>figure 10</a:t>
            </a:r>
            <a:endParaRPr sz="2800">
              <a:solidFill>
                <a:srgbClr val="A64D79"/>
              </a:solidFill>
              <a:latin typeface="Chewy"/>
              <a:ea typeface="Chewy"/>
              <a:cs typeface="Chewy"/>
              <a:sym typeface="Chewy"/>
            </a:endParaRPr>
          </a:p>
        </p:txBody>
      </p:sp>
      <p:sp>
        <p:nvSpPr>
          <p:cNvPr id="318" name="Google Shape;318;p38"/>
          <p:cNvSpPr txBox="1"/>
          <p:nvPr/>
        </p:nvSpPr>
        <p:spPr>
          <a:xfrm>
            <a:off x="5394375" y="2118450"/>
            <a:ext cx="2152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pic>
        <p:nvPicPr>
          <p:cNvPr id="319" name="Google Shape;319;p38"/>
          <p:cNvPicPr preferRelativeResize="0"/>
          <p:nvPr/>
        </p:nvPicPr>
        <p:blipFill>
          <a:blip r:embed="rId4">
            <a:alphaModFix/>
          </a:blip>
          <a:stretch>
            <a:fillRect/>
          </a:stretch>
        </p:blipFill>
        <p:spPr>
          <a:xfrm>
            <a:off x="1823775" y="779729"/>
            <a:ext cx="2683525" cy="27222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39"/>
          <p:cNvPicPr preferRelativeResize="0"/>
          <p:nvPr/>
        </p:nvPicPr>
        <p:blipFill>
          <a:blip r:embed="rId3">
            <a:alphaModFix/>
          </a:blip>
          <a:stretch>
            <a:fillRect/>
          </a:stretch>
        </p:blipFill>
        <p:spPr>
          <a:xfrm>
            <a:off x="0" y="0"/>
            <a:ext cx="9144000" cy="5143500"/>
          </a:xfrm>
          <a:prstGeom prst="rect">
            <a:avLst/>
          </a:prstGeom>
          <a:noFill/>
          <a:ln>
            <a:noFill/>
          </a:ln>
        </p:spPr>
      </p:pic>
      <p:sp>
        <p:nvSpPr>
          <p:cNvPr id="325" name="Google Shape;325;p39"/>
          <p:cNvSpPr txBox="1"/>
          <p:nvPr/>
        </p:nvSpPr>
        <p:spPr>
          <a:xfrm rot="566">
            <a:off x="126775" y="46625"/>
            <a:ext cx="18228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800">
                <a:solidFill>
                  <a:srgbClr val="A64D79"/>
                </a:solidFill>
                <a:latin typeface="Chewy"/>
                <a:ea typeface="Chewy"/>
                <a:cs typeface="Chewy"/>
                <a:sym typeface="Chewy"/>
              </a:rPr>
              <a:t>figure 10</a:t>
            </a:r>
            <a:endParaRPr sz="2800">
              <a:solidFill>
                <a:srgbClr val="A64D79"/>
              </a:solidFill>
              <a:latin typeface="Chewy"/>
              <a:ea typeface="Chewy"/>
              <a:cs typeface="Chewy"/>
              <a:sym typeface="Chewy"/>
            </a:endParaRPr>
          </a:p>
        </p:txBody>
      </p:sp>
      <p:sp>
        <p:nvSpPr>
          <p:cNvPr id="326" name="Google Shape;326;p39"/>
          <p:cNvSpPr txBox="1"/>
          <p:nvPr/>
        </p:nvSpPr>
        <p:spPr>
          <a:xfrm>
            <a:off x="5394375" y="2118450"/>
            <a:ext cx="2152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sp>
        <p:nvSpPr>
          <p:cNvPr id="327" name="Google Shape;327;p39"/>
          <p:cNvSpPr txBox="1"/>
          <p:nvPr/>
        </p:nvSpPr>
        <p:spPr>
          <a:xfrm>
            <a:off x="6022800" y="4551650"/>
            <a:ext cx="3312600" cy="8928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3200">
                <a:solidFill>
                  <a:srgbClr val="FF0000"/>
                </a:solidFill>
                <a:latin typeface="Finger Paint"/>
                <a:ea typeface="Finger Paint"/>
                <a:cs typeface="Finger Paint"/>
                <a:sym typeface="Finger Paint"/>
              </a:rPr>
              <a:t>CORRECTION</a:t>
            </a:r>
            <a:endParaRPr sz="3200">
              <a:solidFill>
                <a:srgbClr val="FF0000"/>
              </a:solidFill>
              <a:latin typeface="Finger Paint"/>
              <a:ea typeface="Finger Paint"/>
              <a:cs typeface="Finger Paint"/>
              <a:sym typeface="Finger Paint"/>
            </a:endParaRPr>
          </a:p>
          <a:p>
            <a:pPr marL="0" lvl="0" indent="0" algn="l" rtl="0">
              <a:spcBef>
                <a:spcPts val="0"/>
              </a:spcBef>
              <a:spcAft>
                <a:spcPts val="0"/>
              </a:spcAft>
              <a:buNone/>
            </a:pPr>
            <a:endParaRPr/>
          </a:p>
        </p:txBody>
      </p:sp>
      <p:pic>
        <p:nvPicPr>
          <p:cNvPr id="328" name="Google Shape;328;p39"/>
          <p:cNvPicPr preferRelativeResize="0"/>
          <p:nvPr/>
        </p:nvPicPr>
        <p:blipFill>
          <a:blip r:embed="rId4">
            <a:alphaModFix/>
          </a:blip>
          <a:stretch>
            <a:fillRect/>
          </a:stretch>
        </p:blipFill>
        <p:spPr>
          <a:xfrm>
            <a:off x="1823775" y="779729"/>
            <a:ext cx="2683525" cy="2722225"/>
          </a:xfrm>
          <a:prstGeom prst="rect">
            <a:avLst/>
          </a:prstGeom>
          <a:noFill/>
          <a:ln>
            <a:noFill/>
          </a:ln>
        </p:spPr>
      </p:pic>
      <p:sp>
        <p:nvSpPr>
          <p:cNvPr id="329" name="Google Shape;329;p39"/>
          <p:cNvSpPr txBox="1"/>
          <p:nvPr/>
        </p:nvSpPr>
        <p:spPr>
          <a:xfrm>
            <a:off x="4970775" y="452875"/>
            <a:ext cx="3000000" cy="1877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200">
                <a:solidFill>
                  <a:srgbClr val="0B5394"/>
                </a:solidFill>
                <a:latin typeface="Finger Paint"/>
                <a:ea typeface="Finger Paint"/>
                <a:cs typeface="Finger Paint"/>
                <a:sym typeface="Finger Paint"/>
              </a:rPr>
              <a:t>Combien y a t-il de carrés dans cette figure?</a:t>
            </a:r>
            <a:endParaRPr sz="2200">
              <a:solidFill>
                <a:srgbClr val="0B5394"/>
              </a:solidFill>
              <a:latin typeface="Finger Paint"/>
              <a:ea typeface="Finger Paint"/>
              <a:cs typeface="Finger Paint"/>
              <a:sym typeface="Finger Paint"/>
            </a:endParaRPr>
          </a:p>
          <a:p>
            <a:pPr marL="0" lvl="0" indent="0" algn="ctr" rtl="0">
              <a:spcBef>
                <a:spcPts val="0"/>
              </a:spcBef>
              <a:spcAft>
                <a:spcPts val="0"/>
              </a:spcAft>
              <a:buNone/>
            </a:pPr>
            <a:endParaRPr sz="2200">
              <a:solidFill>
                <a:srgbClr val="0B5394"/>
              </a:solidFill>
              <a:latin typeface="Finger Paint"/>
              <a:ea typeface="Finger Paint"/>
              <a:cs typeface="Finger Paint"/>
              <a:sym typeface="Finger Paint"/>
            </a:endParaRPr>
          </a:p>
          <a:p>
            <a:pPr marL="0" lvl="0" indent="0" algn="ctr" rtl="0">
              <a:spcBef>
                <a:spcPts val="0"/>
              </a:spcBef>
              <a:spcAft>
                <a:spcPts val="0"/>
              </a:spcAft>
              <a:buNone/>
            </a:pPr>
            <a:r>
              <a:rPr lang="fr" sz="2200">
                <a:solidFill>
                  <a:srgbClr val="0B5394"/>
                </a:solidFill>
                <a:latin typeface="Finger Paint"/>
                <a:ea typeface="Finger Paint"/>
                <a:cs typeface="Finger Paint"/>
                <a:sym typeface="Finger Paint"/>
              </a:rPr>
              <a:t>32 carrés</a:t>
            </a:r>
            <a:endParaRPr sz="2200">
              <a:solidFill>
                <a:srgbClr val="0B5394"/>
              </a:solidFill>
              <a:latin typeface="Finger Paint"/>
              <a:ea typeface="Finger Paint"/>
              <a:cs typeface="Finger Paint"/>
              <a:sym typeface="Finger Pain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40"/>
          <p:cNvPicPr preferRelativeResize="0"/>
          <p:nvPr/>
        </p:nvPicPr>
        <p:blipFill>
          <a:blip r:embed="rId3">
            <a:alphaModFix/>
          </a:blip>
          <a:stretch>
            <a:fillRect/>
          </a:stretch>
        </p:blipFill>
        <p:spPr>
          <a:xfrm>
            <a:off x="0" y="-50675"/>
            <a:ext cx="9144000" cy="5143500"/>
          </a:xfrm>
          <a:prstGeom prst="rect">
            <a:avLst/>
          </a:prstGeom>
          <a:noFill/>
          <a:ln>
            <a:noFill/>
          </a:ln>
        </p:spPr>
      </p:pic>
      <p:sp>
        <p:nvSpPr>
          <p:cNvPr id="335" name="Google Shape;335;p40"/>
          <p:cNvSpPr txBox="1"/>
          <p:nvPr/>
        </p:nvSpPr>
        <p:spPr>
          <a:xfrm>
            <a:off x="4106475" y="355350"/>
            <a:ext cx="4728600" cy="12006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200">
                <a:solidFill>
                  <a:srgbClr val="0B5394"/>
                </a:solidFill>
                <a:latin typeface="Finger Paint"/>
                <a:ea typeface="Finger Paint"/>
                <a:cs typeface="Finger Paint"/>
                <a:sym typeface="Finger Paint"/>
              </a:rPr>
              <a:t>Ecris le nombre de chaque forme demandée dans le tableau </a:t>
            </a:r>
            <a:endParaRPr sz="2200">
              <a:solidFill>
                <a:srgbClr val="0B5394"/>
              </a:solidFill>
              <a:latin typeface="Finger Paint"/>
              <a:ea typeface="Finger Paint"/>
              <a:cs typeface="Finger Paint"/>
              <a:sym typeface="Finger Paint"/>
            </a:endParaRPr>
          </a:p>
        </p:txBody>
      </p:sp>
      <p:sp>
        <p:nvSpPr>
          <p:cNvPr id="336" name="Google Shape;336;p40"/>
          <p:cNvSpPr txBox="1"/>
          <p:nvPr/>
        </p:nvSpPr>
        <p:spPr>
          <a:xfrm rot="691">
            <a:off x="126775" y="46625"/>
            <a:ext cx="14934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800">
                <a:solidFill>
                  <a:srgbClr val="A64D79"/>
                </a:solidFill>
                <a:latin typeface="Chewy"/>
                <a:ea typeface="Chewy"/>
                <a:cs typeface="Chewy"/>
                <a:sym typeface="Chewy"/>
              </a:rPr>
              <a:t>figure 11</a:t>
            </a:r>
            <a:endParaRPr sz="2800">
              <a:solidFill>
                <a:srgbClr val="A64D79"/>
              </a:solidFill>
              <a:latin typeface="Chewy"/>
              <a:ea typeface="Chewy"/>
              <a:cs typeface="Chewy"/>
              <a:sym typeface="Chewy"/>
            </a:endParaRPr>
          </a:p>
        </p:txBody>
      </p:sp>
      <p:sp>
        <p:nvSpPr>
          <p:cNvPr id="337" name="Google Shape;337;p40"/>
          <p:cNvSpPr txBox="1"/>
          <p:nvPr/>
        </p:nvSpPr>
        <p:spPr>
          <a:xfrm>
            <a:off x="1834200" y="735475"/>
            <a:ext cx="14934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500" b="1">
                <a:solidFill>
                  <a:srgbClr val="15B021"/>
                </a:solidFill>
              </a:rPr>
              <a:t>Pour insérer une image, clique droit copier/ coller</a:t>
            </a:r>
            <a:endParaRPr sz="1500" b="1">
              <a:solidFill>
                <a:srgbClr val="15B021"/>
              </a:solidFill>
            </a:endParaRPr>
          </a:p>
        </p:txBody>
      </p:sp>
      <p:sp>
        <p:nvSpPr>
          <p:cNvPr id="338" name="Google Shape;338;p40"/>
          <p:cNvSpPr txBox="1"/>
          <p:nvPr/>
        </p:nvSpPr>
        <p:spPr>
          <a:xfrm>
            <a:off x="5394375" y="2118450"/>
            <a:ext cx="21528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500" b="1">
              <a:solidFill>
                <a:srgbClr val="15B021"/>
              </a:solidFill>
            </a:endParaRPr>
          </a:p>
        </p:txBody>
      </p:sp>
      <p:pic>
        <p:nvPicPr>
          <p:cNvPr id="339" name="Google Shape;339;p40"/>
          <p:cNvPicPr preferRelativeResize="0"/>
          <p:nvPr/>
        </p:nvPicPr>
        <p:blipFill>
          <a:blip r:embed="rId4">
            <a:alphaModFix/>
          </a:blip>
          <a:stretch>
            <a:fillRect/>
          </a:stretch>
        </p:blipFill>
        <p:spPr>
          <a:xfrm>
            <a:off x="437750" y="770022"/>
            <a:ext cx="3582450" cy="3603450"/>
          </a:xfrm>
          <a:prstGeom prst="rect">
            <a:avLst/>
          </a:prstGeom>
          <a:noFill/>
          <a:ln>
            <a:noFill/>
          </a:ln>
        </p:spPr>
      </p:pic>
      <p:graphicFrame>
        <p:nvGraphicFramePr>
          <p:cNvPr id="340" name="Google Shape;340;p40"/>
          <p:cNvGraphicFramePr/>
          <p:nvPr/>
        </p:nvGraphicFramePr>
        <p:xfrm>
          <a:off x="4202300" y="2175538"/>
          <a:ext cx="3000000" cy="3000000"/>
        </p:xfrm>
        <a:graphic>
          <a:graphicData uri="http://schemas.openxmlformats.org/drawingml/2006/table">
            <a:tbl>
              <a:tblPr>
                <a:noFill/>
                <a:tableStyleId>{9380F005-6CE4-4901-8B7C-E00243B5F7EF}</a:tableStyleId>
              </a:tblPr>
              <a:tblGrid>
                <a:gridCol w="1212200"/>
                <a:gridCol w="1212200"/>
                <a:gridCol w="1212200"/>
                <a:gridCol w="1212200"/>
              </a:tblGrid>
              <a:tr h="396200">
                <a:tc>
                  <a:txBody>
                    <a:bodyPr/>
                    <a:lstStyle/>
                    <a:p>
                      <a:pPr marL="0" lvl="0" indent="0" algn="l" rtl="0">
                        <a:spcBef>
                          <a:spcPts val="0"/>
                        </a:spcBef>
                        <a:spcAft>
                          <a:spcPts val="0"/>
                        </a:spcAft>
                        <a:buNone/>
                      </a:pPr>
                      <a:r>
                        <a:rPr lang="fr"/>
                        <a:t>cercles</a:t>
                      </a:r>
                      <a:endParaRPr/>
                    </a:p>
                  </a:txBody>
                  <a:tcPr marL="91425" marR="91425" marT="91425" marB="91425"/>
                </a:tc>
                <a:tc>
                  <a:txBody>
                    <a:bodyPr/>
                    <a:lstStyle/>
                    <a:p>
                      <a:pPr marL="0" lvl="0" indent="0" algn="l" rtl="0">
                        <a:spcBef>
                          <a:spcPts val="0"/>
                        </a:spcBef>
                        <a:spcAft>
                          <a:spcPts val="0"/>
                        </a:spcAft>
                        <a:buNone/>
                      </a:pPr>
                      <a:r>
                        <a:rPr lang="fr"/>
                        <a:t>triangles</a:t>
                      </a:r>
                      <a:endParaRPr/>
                    </a:p>
                  </a:txBody>
                  <a:tcPr marL="91425" marR="91425" marT="91425" marB="91425"/>
                </a:tc>
                <a:tc>
                  <a:txBody>
                    <a:bodyPr/>
                    <a:lstStyle/>
                    <a:p>
                      <a:pPr marL="0" lvl="0" indent="0" algn="l" rtl="0">
                        <a:spcBef>
                          <a:spcPts val="0"/>
                        </a:spcBef>
                        <a:spcAft>
                          <a:spcPts val="0"/>
                        </a:spcAft>
                        <a:buNone/>
                      </a:pPr>
                      <a:r>
                        <a:rPr lang="fr"/>
                        <a:t>carrés</a:t>
                      </a:r>
                      <a:endParaRPr/>
                    </a:p>
                  </a:txBody>
                  <a:tcPr marL="91425" marR="91425" marT="91425" marB="91425"/>
                </a:tc>
                <a:tc>
                  <a:txBody>
                    <a:bodyPr/>
                    <a:lstStyle/>
                    <a:p>
                      <a:pPr marL="0" lvl="0" indent="0" algn="l" rtl="0">
                        <a:spcBef>
                          <a:spcPts val="0"/>
                        </a:spcBef>
                        <a:spcAft>
                          <a:spcPts val="0"/>
                        </a:spcAft>
                        <a:buNone/>
                      </a:pPr>
                      <a:r>
                        <a:rPr lang="fr"/>
                        <a:t>rectangles</a:t>
                      </a:r>
                      <a:endParaRPr/>
                    </a:p>
                  </a:txBody>
                  <a:tcPr marL="91425" marR="91425" marT="91425" marB="91425"/>
                </a:tc>
              </a:tr>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41"/>
          <p:cNvPicPr preferRelativeResize="0"/>
          <p:nvPr/>
        </p:nvPicPr>
        <p:blipFill>
          <a:blip r:embed="rId3">
            <a:alphaModFix/>
          </a:blip>
          <a:stretch>
            <a:fillRect/>
          </a:stretch>
        </p:blipFill>
        <p:spPr>
          <a:xfrm>
            <a:off x="0" y="0"/>
            <a:ext cx="9144000" cy="5143500"/>
          </a:xfrm>
          <a:prstGeom prst="rect">
            <a:avLst/>
          </a:prstGeom>
          <a:noFill/>
          <a:ln>
            <a:noFill/>
          </a:ln>
        </p:spPr>
      </p:pic>
      <p:sp>
        <p:nvSpPr>
          <p:cNvPr id="346" name="Google Shape;346;p41"/>
          <p:cNvSpPr txBox="1"/>
          <p:nvPr/>
        </p:nvSpPr>
        <p:spPr>
          <a:xfrm rot="566">
            <a:off x="126775" y="46625"/>
            <a:ext cx="18228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800">
                <a:solidFill>
                  <a:srgbClr val="A64D79"/>
                </a:solidFill>
                <a:latin typeface="Chewy"/>
                <a:ea typeface="Chewy"/>
                <a:cs typeface="Chewy"/>
                <a:sym typeface="Chewy"/>
              </a:rPr>
              <a:t>figure 11</a:t>
            </a:r>
            <a:endParaRPr sz="2800">
              <a:solidFill>
                <a:srgbClr val="A64D79"/>
              </a:solidFill>
              <a:latin typeface="Chewy"/>
              <a:ea typeface="Chewy"/>
              <a:cs typeface="Chewy"/>
              <a:sym typeface="Chewy"/>
            </a:endParaRPr>
          </a:p>
        </p:txBody>
      </p:sp>
      <p:sp>
        <p:nvSpPr>
          <p:cNvPr id="347" name="Google Shape;347;p41"/>
          <p:cNvSpPr txBox="1"/>
          <p:nvPr/>
        </p:nvSpPr>
        <p:spPr>
          <a:xfrm>
            <a:off x="5394375" y="2118450"/>
            <a:ext cx="2152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sp>
        <p:nvSpPr>
          <p:cNvPr id="348" name="Google Shape;348;p41"/>
          <p:cNvSpPr txBox="1"/>
          <p:nvPr/>
        </p:nvSpPr>
        <p:spPr>
          <a:xfrm>
            <a:off x="6022800" y="4551650"/>
            <a:ext cx="3312600" cy="8928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3200">
                <a:solidFill>
                  <a:srgbClr val="FF0000"/>
                </a:solidFill>
                <a:latin typeface="Finger Paint"/>
                <a:ea typeface="Finger Paint"/>
                <a:cs typeface="Finger Paint"/>
                <a:sym typeface="Finger Paint"/>
              </a:rPr>
              <a:t>CORRECTION</a:t>
            </a:r>
            <a:endParaRPr sz="3200">
              <a:solidFill>
                <a:srgbClr val="FF0000"/>
              </a:solidFill>
              <a:latin typeface="Finger Paint"/>
              <a:ea typeface="Finger Paint"/>
              <a:cs typeface="Finger Paint"/>
              <a:sym typeface="Finger Paint"/>
            </a:endParaRPr>
          </a:p>
          <a:p>
            <a:pPr marL="0" lvl="0" indent="0" algn="l" rtl="0">
              <a:spcBef>
                <a:spcPts val="0"/>
              </a:spcBef>
              <a:spcAft>
                <a:spcPts val="0"/>
              </a:spcAft>
              <a:buNone/>
            </a:pPr>
            <a:endParaRPr/>
          </a:p>
        </p:txBody>
      </p:sp>
      <p:graphicFrame>
        <p:nvGraphicFramePr>
          <p:cNvPr id="349" name="Google Shape;349;p41"/>
          <p:cNvGraphicFramePr/>
          <p:nvPr/>
        </p:nvGraphicFramePr>
        <p:xfrm>
          <a:off x="952500" y="2190750"/>
          <a:ext cx="3000000" cy="3000000"/>
        </p:xfrm>
        <a:graphic>
          <a:graphicData uri="http://schemas.openxmlformats.org/drawingml/2006/table">
            <a:tbl>
              <a:tblPr>
                <a:noFill/>
                <a:tableStyleId>{9380F005-6CE4-4901-8B7C-E00243B5F7EF}</a:tableStyleId>
              </a:tblPr>
              <a:tblGrid>
                <a:gridCol w="1809750"/>
                <a:gridCol w="1809750"/>
                <a:gridCol w="1809750"/>
                <a:gridCol w="1809750"/>
              </a:tblGrid>
              <a:tr h="381000">
                <a:tc>
                  <a:txBody>
                    <a:bodyPr/>
                    <a:lstStyle/>
                    <a:p>
                      <a:pPr marL="0" lvl="0" indent="0" algn="l" rtl="0">
                        <a:spcBef>
                          <a:spcPts val="0"/>
                        </a:spcBef>
                        <a:spcAft>
                          <a:spcPts val="0"/>
                        </a:spcAft>
                        <a:buNone/>
                      </a:pPr>
                      <a:r>
                        <a:rPr lang="fr"/>
                        <a:t> cercles</a:t>
                      </a:r>
                      <a:endParaRPr/>
                    </a:p>
                  </a:txBody>
                  <a:tcPr marL="91425" marR="91425" marT="91425" marB="91425"/>
                </a:tc>
                <a:tc>
                  <a:txBody>
                    <a:bodyPr/>
                    <a:lstStyle/>
                    <a:p>
                      <a:pPr marL="0" lvl="0" indent="0" algn="l" rtl="0">
                        <a:spcBef>
                          <a:spcPts val="0"/>
                        </a:spcBef>
                        <a:spcAft>
                          <a:spcPts val="0"/>
                        </a:spcAft>
                        <a:buNone/>
                      </a:pPr>
                      <a:r>
                        <a:rPr lang="fr"/>
                        <a:t>triangles</a:t>
                      </a:r>
                      <a:endParaRPr/>
                    </a:p>
                  </a:txBody>
                  <a:tcPr marL="91425" marR="91425" marT="91425" marB="91425"/>
                </a:tc>
                <a:tc>
                  <a:txBody>
                    <a:bodyPr/>
                    <a:lstStyle/>
                    <a:p>
                      <a:pPr marL="0" lvl="0" indent="0" algn="l" rtl="0">
                        <a:spcBef>
                          <a:spcPts val="0"/>
                        </a:spcBef>
                        <a:spcAft>
                          <a:spcPts val="0"/>
                        </a:spcAft>
                        <a:buNone/>
                      </a:pPr>
                      <a:r>
                        <a:rPr lang="fr"/>
                        <a:t>carrés </a:t>
                      </a:r>
                      <a:endParaRPr/>
                    </a:p>
                  </a:txBody>
                  <a:tcPr marL="91425" marR="91425" marT="91425" marB="91425"/>
                </a:tc>
                <a:tc>
                  <a:txBody>
                    <a:bodyPr/>
                    <a:lstStyle/>
                    <a:p>
                      <a:pPr marL="0" lvl="0" indent="0" algn="l" rtl="0">
                        <a:spcBef>
                          <a:spcPts val="0"/>
                        </a:spcBef>
                        <a:spcAft>
                          <a:spcPts val="0"/>
                        </a:spcAft>
                        <a:buNone/>
                      </a:pPr>
                      <a:r>
                        <a:rPr lang="fr"/>
                        <a:t>rectangles</a:t>
                      </a:r>
                      <a:endParaRPr/>
                    </a:p>
                  </a:txBody>
                  <a:tcPr marL="91425" marR="91425" marT="91425" marB="91425"/>
                </a:tc>
              </a:tr>
              <a:tr h="381000">
                <a:tc>
                  <a:txBody>
                    <a:bodyPr/>
                    <a:lstStyle/>
                    <a:p>
                      <a:pPr marL="0" lvl="0" indent="0" algn="l" rtl="0">
                        <a:spcBef>
                          <a:spcPts val="0"/>
                        </a:spcBef>
                        <a:spcAft>
                          <a:spcPts val="0"/>
                        </a:spcAft>
                        <a:buNone/>
                      </a:pPr>
                      <a:r>
                        <a:rPr lang="fr"/>
                        <a:t>5</a:t>
                      </a:r>
                      <a:endParaRPr/>
                    </a:p>
                  </a:txBody>
                  <a:tcPr marL="91425" marR="91425" marT="91425" marB="91425"/>
                </a:tc>
                <a:tc>
                  <a:txBody>
                    <a:bodyPr/>
                    <a:lstStyle/>
                    <a:p>
                      <a:pPr marL="0" lvl="0" indent="0" algn="l" rtl="0">
                        <a:spcBef>
                          <a:spcPts val="0"/>
                        </a:spcBef>
                        <a:spcAft>
                          <a:spcPts val="0"/>
                        </a:spcAft>
                        <a:buNone/>
                      </a:pPr>
                      <a:r>
                        <a:rPr lang="fr"/>
                        <a:t>9</a:t>
                      </a:r>
                      <a:endParaRPr/>
                    </a:p>
                  </a:txBody>
                  <a:tcPr marL="91425" marR="91425" marT="91425" marB="91425"/>
                </a:tc>
                <a:tc>
                  <a:txBody>
                    <a:bodyPr/>
                    <a:lstStyle/>
                    <a:p>
                      <a:pPr marL="0" lvl="0" indent="0" algn="l" rtl="0">
                        <a:spcBef>
                          <a:spcPts val="0"/>
                        </a:spcBef>
                        <a:spcAft>
                          <a:spcPts val="0"/>
                        </a:spcAft>
                        <a:buNone/>
                      </a:pPr>
                      <a:r>
                        <a:rPr lang="fr"/>
                        <a:t>27</a:t>
                      </a:r>
                      <a:endParaRPr/>
                    </a:p>
                  </a:txBody>
                  <a:tcPr marL="91425" marR="91425" marT="91425" marB="91425"/>
                </a:tc>
                <a:tc>
                  <a:txBody>
                    <a:bodyPr/>
                    <a:lstStyle/>
                    <a:p>
                      <a:pPr marL="0" lvl="0" indent="0" algn="l" rtl="0">
                        <a:spcBef>
                          <a:spcPts val="0"/>
                        </a:spcBef>
                        <a:spcAft>
                          <a:spcPts val="0"/>
                        </a:spcAft>
                        <a:buNone/>
                      </a:pPr>
                      <a:r>
                        <a:rPr lang="fr"/>
                        <a:t>10</a:t>
                      </a:r>
                      <a:endParaRPr/>
                    </a:p>
                  </a:txBody>
                  <a:tcPr marL="91425" marR="91425" marT="91425" marB="91425"/>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p:nvPr/>
        </p:nvSpPr>
        <p:spPr>
          <a:xfrm>
            <a:off x="3425850" y="251900"/>
            <a:ext cx="35769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5600">
              <a:solidFill>
                <a:srgbClr val="A64D79"/>
              </a:solidFill>
              <a:latin typeface="Chewy"/>
              <a:ea typeface="Chewy"/>
              <a:cs typeface="Chewy"/>
              <a:sym typeface="Chewy"/>
            </a:endParaRPr>
          </a:p>
        </p:txBody>
      </p:sp>
      <p:pic>
        <p:nvPicPr>
          <p:cNvPr id="67" name="Google Shape;67;p15"/>
          <p:cNvPicPr preferRelativeResize="0"/>
          <p:nvPr/>
        </p:nvPicPr>
        <p:blipFill>
          <a:blip r:embed="rId3">
            <a:alphaModFix/>
          </a:blip>
          <a:stretch>
            <a:fillRect/>
          </a:stretch>
        </p:blipFill>
        <p:spPr>
          <a:xfrm>
            <a:off x="0" y="0"/>
            <a:ext cx="9144000" cy="5143500"/>
          </a:xfrm>
          <a:prstGeom prst="rect">
            <a:avLst/>
          </a:prstGeom>
          <a:noFill/>
          <a:ln>
            <a:noFill/>
          </a:ln>
        </p:spPr>
      </p:pic>
      <p:sp>
        <p:nvSpPr>
          <p:cNvPr id="68" name="Google Shape;68;p15"/>
          <p:cNvSpPr txBox="1"/>
          <p:nvPr/>
        </p:nvSpPr>
        <p:spPr>
          <a:xfrm>
            <a:off x="2909250" y="1704025"/>
            <a:ext cx="4093500" cy="1446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4100">
                <a:solidFill>
                  <a:srgbClr val="741B47"/>
                </a:solidFill>
                <a:latin typeface="Finger Paint"/>
                <a:ea typeface="Finger Paint"/>
                <a:cs typeface="Finger Paint"/>
                <a:sym typeface="Finger Paint"/>
              </a:rPr>
              <a:t>les figures géométriques</a:t>
            </a:r>
            <a:endParaRPr sz="4100">
              <a:solidFill>
                <a:srgbClr val="741B47"/>
              </a:solidFill>
              <a:latin typeface="Finger Paint"/>
              <a:ea typeface="Finger Paint"/>
              <a:cs typeface="Finger Paint"/>
              <a:sym typeface="Finger Pain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42"/>
          <p:cNvPicPr preferRelativeResize="0"/>
          <p:nvPr/>
        </p:nvPicPr>
        <p:blipFill>
          <a:blip r:embed="rId3">
            <a:alphaModFix/>
          </a:blip>
          <a:stretch>
            <a:fillRect/>
          </a:stretch>
        </p:blipFill>
        <p:spPr>
          <a:xfrm>
            <a:off x="0" y="0"/>
            <a:ext cx="9144000" cy="5143500"/>
          </a:xfrm>
          <a:prstGeom prst="rect">
            <a:avLst/>
          </a:prstGeom>
          <a:noFill/>
          <a:ln>
            <a:noFill/>
          </a:ln>
        </p:spPr>
      </p:pic>
      <p:sp>
        <p:nvSpPr>
          <p:cNvPr id="355" name="Google Shape;355;p42"/>
          <p:cNvSpPr txBox="1"/>
          <p:nvPr/>
        </p:nvSpPr>
        <p:spPr>
          <a:xfrm>
            <a:off x="4106475" y="355350"/>
            <a:ext cx="4728600" cy="8619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200">
                <a:solidFill>
                  <a:srgbClr val="0B5394"/>
                </a:solidFill>
                <a:latin typeface="Finger Paint"/>
                <a:ea typeface="Finger Paint"/>
                <a:cs typeface="Finger Paint"/>
                <a:sym typeface="Finger Paint"/>
              </a:rPr>
              <a:t>Identifier les formes que tu connais et compte-les</a:t>
            </a:r>
            <a:endParaRPr sz="2200">
              <a:solidFill>
                <a:srgbClr val="0B5394"/>
              </a:solidFill>
              <a:latin typeface="Finger Paint"/>
              <a:ea typeface="Finger Paint"/>
              <a:cs typeface="Finger Paint"/>
              <a:sym typeface="Finger Paint"/>
            </a:endParaRPr>
          </a:p>
        </p:txBody>
      </p:sp>
      <p:sp>
        <p:nvSpPr>
          <p:cNvPr id="356" name="Google Shape;356;p42"/>
          <p:cNvSpPr txBox="1"/>
          <p:nvPr/>
        </p:nvSpPr>
        <p:spPr>
          <a:xfrm rot="638">
            <a:off x="126775" y="46625"/>
            <a:ext cx="16155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800">
                <a:solidFill>
                  <a:srgbClr val="A64D79"/>
                </a:solidFill>
                <a:latin typeface="Chewy"/>
                <a:ea typeface="Chewy"/>
                <a:cs typeface="Chewy"/>
                <a:sym typeface="Chewy"/>
              </a:rPr>
              <a:t>figure 12</a:t>
            </a:r>
            <a:endParaRPr sz="2800">
              <a:solidFill>
                <a:srgbClr val="A64D79"/>
              </a:solidFill>
              <a:latin typeface="Chewy"/>
              <a:ea typeface="Chewy"/>
              <a:cs typeface="Chewy"/>
              <a:sym typeface="Chewy"/>
            </a:endParaRPr>
          </a:p>
        </p:txBody>
      </p:sp>
      <p:sp>
        <p:nvSpPr>
          <p:cNvPr id="357" name="Google Shape;357;p42"/>
          <p:cNvSpPr txBox="1"/>
          <p:nvPr/>
        </p:nvSpPr>
        <p:spPr>
          <a:xfrm>
            <a:off x="1834200" y="735475"/>
            <a:ext cx="14934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500" b="1">
                <a:solidFill>
                  <a:srgbClr val="15B021"/>
                </a:solidFill>
              </a:rPr>
              <a:t>Pour insérer une image, clique droit copier/ coller</a:t>
            </a:r>
            <a:endParaRPr sz="1500" b="1">
              <a:solidFill>
                <a:srgbClr val="15B021"/>
              </a:solidFill>
            </a:endParaRPr>
          </a:p>
        </p:txBody>
      </p:sp>
      <p:pic>
        <p:nvPicPr>
          <p:cNvPr id="358" name="Google Shape;358;p42"/>
          <p:cNvPicPr preferRelativeResize="0"/>
          <p:nvPr/>
        </p:nvPicPr>
        <p:blipFill>
          <a:blip r:embed="rId4">
            <a:alphaModFix/>
          </a:blip>
          <a:stretch>
            <a:fillRect/>
          </a:stretch>
        </p:blipFill>
        <p:spPr>
          <a:xfrm>
            <a:off x="566802" y="735475"/>
            <a:ext cx="2899875" cy="2172125"/>
          </a:xfrm>
          <a:prstGeom prst="rect">
            <a:avLst/>
          </a:prstGeom>
          <a:noFill/>
          <a:ln>
            <a:noFill/>
          </a:ln>
        </p:spPr>
      </p:pic>
      <p:graphicFrame>
        <p:nvGraphicFramePr>
          <p:cNvPr id="359" name="Google Shape;359;p42"/>
          <p:cNvGraphicFramePr/>
          <p:nvPr/>
        </p:nvGraphicFramePr>
        <p:xfrm>
          <a:off x="1142725" y="3291300"/>
          <a:ext cx="3000000" cy="3000000"/>
        </p:xfrm>
        <a:graphic>
          <a:graphicData uri="http://schemas.openxmlformats.org/drawingml/2006/table">
            <a:tbl>
              <a:tblPr>
                <a:noFill/>
                <a:tableStyleId>{9380F005-6CE4-4901-8B7C-E00243B5F7EF}</a:tableStyleId>
              </a:tblPr>
              <a:tblGrid>
                <a:gridCol w="1809750"/>
                <a:gridCol w="1809750"/>
                <a:gridCol w="1809750"/>
                <a:gridCol w="1809750"/>
              </a:tblGrid>
              <a:tr h="381000">
                <a:tc>
                  <a:txBody>
                    <a:bodyPr/>
                    <a:lstStyle/>
                    <a:p>
                      <a:pPr marL="0" lvl="0" indent="0" algn="l" rtl="0">
                        <a:spcBef>
                          <a:spcPts val="0"/>
                        </a:spcBef>
                        <a:spcAft>
                          <a:spcPts val="0"/>
                        </a:spcAft>
                        <a:buNone/>
                      </a:pPr>
                      <a:r>
                        <a:rPr lang="fr"/>
                        <a:t>……………...</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fr">
                          <a:solidFill>
                            <a:schemeClr val="dk1"/>
                          </a:solidFill>
                        </a:rPr>
                        <a:t>……………...</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fr">
                          <a:solidFill>
                            <a:schemeClr val="dk1"/>
                          </a:solidFill>
                        </a:rPr>
                        <a:t>……………...</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fr">
                          <a:solidFill>
                            <a:schemeClr val="dk1"/>
                          </a:solidFill>
                        </a:rPr>
                        <a:t>……………...</a:t>
                      </a:r>
                      <a:endParaRPr/>
                    </a:p>
                  </a:txBody>
                  <a:tcPr marL="91425" marR="91425" marT="91425" marB="91425"/>
                </a:tc>
              </a:tr>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43"/>
          <p:cNvPicPr preferRelativeResize="0"/>
          <p:nvPr/>
        </p:nvPicPr>
        <p:blipFill>
          <a:blip r:embed="rId3">
            <a:alphaModFix/>
          </a:blip>
          <a:stretch>
            <a:fillRect/>
          </a:stretch>
        </p:blipFill>
        <p:spPr>
          <a:xfrm>
            <a:off x="0" y="0"/>
            <a:ext cx="9144000" cy="5143500"/>
          </a:xfrm>
          <a:prstGeom prst="rect">
            <a:avLst/>
          </a:prstGeom>
          <a:noFill/>
          <a:ln>
            <a:noFill/>
          </a:ln>
        </p:spPr>
      </p:pic>
      <p:sp>
        <p:nvSpPr>
          <p:cNvPr id="365" name="Google Shape;365;p43"/>
          <p:cNvSpPr txBox="1"/>
          <p:nvPr/>
        </p:nvSpPr>
        <p:spPr>
          <a:xfrm rot="566">
            <a:off x="126775" y="46625"/>
            <a:ext cx="18228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800">
                <a:solidFill>
                  <a:srgbClr val="A64D79"/>
                </a:solidFill>
                <a:latin typeface="Chewy"/>
                <a:ea typeface="Chewy"/>
                <a:cs typeface="Chewy"/>
                <a:sym typeface="Chewy"/>
              </a:rPr>
              <a:t>figure 12</a:t>
            </a:r>
            <a:endParaRPr sz="2800">
              <a:solidFill>
                <a:srgbClr val="A64D79"/>
              </a:solidFill>
              <a:latin typeface="Chewy"/>
              <a:ea typeface="Chewy"/>
              <a:cs typeface="Chewy"/>
              <a:sym typeface="Chewy"/>
            </a:endParaRPr>
          </a:p>
        </p:txBody>
      </p:sp>
      <p:sp>
        <p:nvSpPr>
          <p:cNvPr id="366" name="Google Shape;366;p43"/>
          <p:cNvSpPr txBox="1"/>
          <p:nvPr/>
        </p:nvSpPr>
        <p:spPr>
          <a:xfrm>
            <a:off x="1834200" y="735475"/>
            <a:ext cx="1493400" cy="1800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500" b="1">
                <a:solidFill>
                  <a:srgbClr val="15B021"/>
                </a:solidFill>
              </a:rPr>
              <a:t>Pour corriger votre page, copier / coller les images et le texte sur cette diapositive </a:t>
            </a:r>
            <a:endParaRPr sz="1500" b="1">
              <a:solidFill>
                <a:srgbClr val="15B021"/>
              </a:solidFill>
            </a:endParaRPr>
          </a:p>
        </p:txBody>
      </p:sp>
      <p:sp>
        <p:nvSpPr>
          <p:cNvPr id="367" name="Google Shape;367;p43"/>
          <p:cNvSpPr txBox="1"/>
          <p:nvPr/>
        </p:nvSpPr>
        <p:spPr>
          <a:xfrm>
            <a:off x="5394375" y="2118450"/>
            <a:ext cx="2152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sp>
        <p:nvSpPr>
          <p:cNvPr id="368" name="Google Shape;368;p43"/>
          <p:cNvSpPr txBox="1"/>
          <p:nvPr/>
        </p:nvSpPr>
        <p:spPr>
          <a:xfrm>
            <a:off x="6022800" y="4551650"/>
            <a:ext cx="3312600" cy="8928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3200">
                <a:solidFill>
                  <a:srgbClr val="FF0000"/>
                </a:solidFill>
                <a:latin typeface="Finger Paint"/>
                <a:ea typeface="Finger Paint"/>
                <a:cs typeface="Finger Paint"/>
                <a:sym typeface="Finger Paint"/>
              </a:rPr>
              <a:t>CORRECTION</a:t>
            </a:r>
            <a:endParaRPr sz="3200">
              <a:solidFill>
                <a:srgbClr val="FF0000"/>
              </a:solidFill>
              <a:latin typeface="Finger Paint"/>
              <a:ea typeface="Finger Paint"/>
              <a:cs typeface="Finger Paint"/>
              <a:sym typeface="Finger Paint"/>
            </a:endParaRPr>
          </a:p>
          <a:p>
            <a:pPr marL="0" lvl="0" indent="0" algn="l" rtl="0">
              <a:spcBef>
                <a:spcPts val="0"/>
              </a:spcBef>
              <a:spcAft>
                <a:spcPts val="0"/>
              </a:spcAft>
              <a:buNone/>
            </a:pPr>
            <a:endParaRPr/>
          </a:p>
        </p:txBody>
      </p:sp>
      <p:graphicFrame>
        <p:nvGraphicFramePr>
          <p:cNvPr id="369" name="Google Shape;369;p43"/>
          <p:cNvGraphicFramePr/>
          <p:nvPr/>
        </p:nvGraphicFramePr>
        <p:xfrm>
          <a:off x="1142725" y="3291300"/>
          <a:ext cx="3000000" cy="3000000"/>
        </p:xfrm>
        <a:graphic>
          <a:graphicData uri="http://schemas.openxmlformats.org/drawingml/2006/table">
            <a:tbl>
              <a:tblPr>
                <a:noFill/>
                <a:tableStyleId>{9380F005-6CE4-4901-8B7C-E00243B5F7EF}</a:tableStyleId>
              </a:tblPr>
              <a:tblGrid>
                <a:gridCol w="1809750"/>
                <a:gridCol w="1809750"/>
                <a:gridCol w="1809750"/>
                <a:gridCol w="1809750"/>
              </a:tblGrid>
              <a:tr h="381000">
                <a:tc>
                  <a:txBody>
                    <a:bodyPr/>
                    <a:lstStyle/>
                    <a:p>
                      <a:pPr marL="0" lvl="0" indent="0" algn="l" rtl="0">
                        <a:spcBef>
                          <a:spcPts val="0"/>
                        </a:spcBef>
                        <a:spcAft>
                          <a:spcPts val="0"/>
                        </a:spcAft>
                        <a:buNone/>
                      </a:pPr>
                      <a:r>
                        <a:rPr lang="fr"/>
                        <a:t>triangles</a:t>
                      </a:r>
                      <a:endParaRPr/>
                    </a:p>
                  </a:txBody>
                  <a:tcPr marL="91425" marR="91425" marT="91425" marB="91425"/>
                </a:tc>
                <a:tc>
                  <a:txBody>
                    <a:bodyPr/>
                    <a:lstStyle/>
                    <a:p>
                      <a:pPr marL="0" lvl="0" indent="0" algn="l" rtl="0">
                        <a:spcBef>
                          <a:spcPts val="0"/>
                        </a:spcBef>
                        <a:spcAft>
                          <a:spcPts val="0"/>
                        </a:spcAft>
                        <a:buNone/>
                      </a:pPr>
                      <a:r>
                        <a:rPr lang="fr"/>
                        <a:t>rectangles</a:t>
                      </a:r>
                      <a:endParaRPr/>
                    </a:p>
                  </a:txBody>
                  <a:tcPr marL="91425" marR="91425" marT="91425" marB="91425"/>
                </a:tc>
                <a:tc>
                  <a:txBody>
                    <a:bodyPr/>
                    <a:lstStyle/>
                    <a:p>
                      <a:pPr marL="0" lvl="0" indent="0" algn="l" rtl="0">
                        <a:spcBef>
                          <a:spcPts val="0"/>
                        </a:spcBef>
                        <a:spcAft>
                          <a:spcPts val="0"/>
                        </a:spcAft>
                        <a:buNone/>
                      </a:pPr>
                      <a:r>
                        <a:rPr lang="fr"/>
                        <a:t>carrés </a:t>
                      </a:r>
                      <a:endParaRPr/>
                    </a:p>
                  </a:txBody>
                  <a:tcPr marL="91425" marR="91425" marT="91425" marB="91425"/>
                </a:tc>
                <a:tc>
                  <a:txBody>
                    <a:bodyPr/>
                    <a:lstStyle/>
                    <a:p>
                      <a:pPr marL="0" lvl="0" indent="0" algn="l" rtl="0">
                        <a:spcBef>
                          <a:spcPts val="0"/>
                        </a:spcBef>
                        <a:spcAft>
                          <a:spcPts val="0"/>
                        </a:spcAft>
                        <a:buNone/>
                      </a:pPr>
                      <a:r>
                        <a:rPr lang="fr"/>
                        <a:t>cercles</a:t>
                      </a:r>
                      <a:endParaRPr/>
                    </a:p>
                  </a:txBody>
                  <a:tcPr marL="91425" marR="91425" marT="91425" marB="91425"/>
                </a:tc>
              </a:tr>
              <a:tr h="381000">
                <a:tc>
                  <a:txBody>
                    <a:bodyPr/>
                    <a:lstStyle/>
                    <a:p>
                      <a:pPr marL="0" lvl="0" indent="0" algn="l" rtl="0">
                        <a:spcBef>
                          <a:spcPts val="0"/>
                        </a:spcBef>
                        <a:spcAft>
                          <a:spcPts val="0"/>
                        </a:spcAft>
                        <a:buNone/>
                      </a:pPr>
                      <a:r>
                        <a:rPr lang="fr"/>
                        <a:t>3</a:t>
                      </a:r>
                      <a:endParaRPr/>
                    </a:p>
                  </a:txBody>
                  <a:tcPr marL="91425" marR="91425" marT="91425" marB="91425"/>
                </a:tc>
                <a:tc>
                  <a:txBody>
                    <a:bodyPr/>
                    <a:lstStyle/>
                    <a:p>
                      <a:pPr marL="0" lvl="0" indent="0" algn="l" rtl="0">
                        <a:spcBef>
                          <a:spcPts val="0"/>
                        </a:spcBef>
                        <a:spcAft>
                          <a:spcPts val="0"/>
                        </a:spcAft>
                        <a:buNone/>
                      </a:pPr>
                      <a:r>
                        <a:rPr lang="fr"/>
                        <a:t>4</a:t>
                      </a:r>
                      <a:endParaRPr/>
                    </a:p>
                  </a:txBody>
                  <a:tcPr marL="91425" marR="91425" marT="91425" marB="91425"/>
                </a:tc>
                <a:tc>
                  <a:txBody>
                    <a:bodyPr/>
                    <a:lstStyle/>
                    <a:p>
                      <a:pPr marL="0" lvl="0" indent="0" algn="l" rtl="0">
                        <a:spcBef>
                          <a:spcPts val="0"/>
                        </a:spcBef>
                        <a:spcAft>
                          <a:spcPts val="0"/>
                        </a:spcAft>
                        <a:buNone/>
                      </a:pPr>
                      <a:r>
                        <a:rPr lang="fr"/>
                        <a:t>2</a:t>
                      </a:r>
                      <a:endParaRPr/>
                    </a:p>
                  </a:txBody>
                  <a:tcPr marL="91425" marR="91425" marT="91425" marB="91425"/>
                </a:tc>
                <a:tc>
                  <a:txBody>
                    <a:bodyPr/>
                    <a:lstStyle/>
                    <a:p>
                      <a:pPr marL="0" lvl="0" indent="0" algn="l" rtl="0">
                        <a:spcBef>
                          <a:spcPts val="0"/>
                        </a:spcBef>
                        <a:spcAft>
                          <a:spcPts val="0"/>
                        </a:spcAft>
                        <a:buNone/>
                      </a:pPr>
                      <a:r>
                        <a:rPr lang="fr"/>
                        <a:t>8</a:t>
                      </a:r>
                      <a:endParaRPr/>
                    </a:p>
                  </a:txBody>
                  <a:tcPr marL="91425" marR="91425" marT="91425" marB="91425"/>
                </a:tc>
              </a:tr>
            </a:tbl>
          </a:graphicData>
        </a:graphic>
      </p:graphicFrame>
      <p:pic>
        <p:nvPicPr>
          <p:cNvPr id="370" name="Google Shape;370;p43"/>
          <p:cNvPicPr preferRelativeResize="0"/>
          <p:nvPr/>
        </p:nvPicPr>
        <p:blipFill>
          <a:blip r:embed="rId4">
            <a:alphaModFix/>
          </a:blip>
          <a:stretch>
            <a:fillRect/>
          </a:stretch>
        </p:blipFill>
        <p:spPr>
          <a:xfrm>
            <a:off x="566802" y="735475"/>
            <a:ext cx="2899875" cy="21721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44"/>
          <p:cNvPicPr preferRelativeResize="0"/>
          <p:nvPr/>
        </p:nvPicPr>
        <p:blipFill>
          <a:blip r:embed="rId3">
            <a:alphaModFix/>
          </a:blip>
          <a:stretch>
            <a:fillRect/>
          </a:stretch>
        </p:blipFill>
        <p:spPr>
          <a:xfrm>
            <a:off x="0" y="0"/>
            <a:ext cx="9144000" cy="5143500"/>
          </a:xfrm>
          <a:prstGeom prst="rect">
            <a:avLst/>
          </a:prstGeom>
          <a:noFill/>
          <a:ln>
            <a:noFill/>
          </a:ln>
        </p:spPr>
      </p:pic>
      <p:sp>
        <p:nvSpPr>
          <p:cNvPr id="376" name="Google Shape;376;p44"/>
          <p:cNvSpPr txBox="1"/>
          <p:nvPr/>
        </p:nvSpPr>
        <p:spPr>
          <a:xfrm>
            <a:off x="4106475" y="355350"/>
            <a:ext cx="4728600" cy="5232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200">
                <a:solidFill>
                  <a:srgbClr val="0B5394"/>
                </a:solidFill>
                <a:latin typeface="Finger Paint"/>
                <a:ea typeface="Finger Paint"/>
                <a:cs typeface="Finger Paint"/>
                <a:sym typeface="Finger Paint"/>
              </a:rPr>
              <a:t>TEXTE</a:t>
            </a:r>
            <a:endParaRPr sz="2200">
              <a:solidFill>
                <a:srgbClr val="0B5394"/>
              </a:solidFill>
              <a:latin typeface="Finger Paint"/>
              <a:ea typeface="Finger Paint"/>
              <a:cs typeface="Finger Paint"/>
              <a:sym typeface="Finger Paint"/>
            </a:endParaRPr>
          </a:p>
        </p:txBody>
      </p:sp>
      <p:sp>
        <p:nvSpPr>
          <p:cNvPr id="377" name="Google Shape;377;p44"/>
          <p:cNvSpPr txBox="1"/>
          <p:nvPr/>
        </p:nvSpPr>
        <p:spPr>
          <a:xfrm rot="644">
            <a:off x="126775" y="46625"/>
            <a:ext cx="16017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800">
                <a:solidFill>
                  <a:srgbClr val="A64D79"/>
                </a:solidFill>
                <a:latin typeface="Chewy"/>
                <a:ea typeface="Chewy"/>
                <a:cs typeface="Chewy"/>
                <a:sym typeface="Chewy"/>
              </a:rPr>
              <a:t>figure 13</a:t>
            </a:r>
            <a:endParaRPr sz="2800">
              <a:solidFill>
                <a:srgbClr val="A64D79"/>
              </a:solidFill>
              <a:latin typeface="Chewy"/>
              <a:ea typeface="Chewy"/>
              <a:cs typeface="Chewy"/>
              <a:sym typeface="Chewy"/>
            </a:endParaRPr>
          </a:p>
        </p:txBody>
      </p:sp>
      <p:pic>
        <p:nvPicPr>
          <p:cNvPr id="378" name="Google Shape;378;p44"/>
          <p:cNvPicPr preferRelativeResize="0"/>
          <p:nvPr/>
        </p:nvPicPr>
        <p:blipFill>
          <a:blip r:embed="rId4">
            <a:alphaModFix/>
          </a:blip>
          <a:stretch>
            <a:fillRect/>
          </a:stretch>
        </p:blipFill>
        <p:spPr>
          <a:xfrm>
            <a:off x="354475" y="735463"/>
            <a:ext cx="1962150" cy="2333625"/>
          </a:xfrm>
          <a:prstGeom prst="rect">
            <a:avLst/>
          </a:prstGeom>
          <a:noFill/>
          <a:ln>
            <a:noFill/>
          </a:ln>
        </p:spPr>
      </p:pic>
      <p:graphicFrame>
        <p:nvGraphicFramePr>
          <p:cNvPr id="379" name="Google Shape;379;p44"/>
          <p:cNvGraphicFramePr/>
          <p:nvPr/>
        </p:nvGraphicFramePr>
        <p:xfrm>
          <a:off x="2437100" y="2905900"/>
          <a:ext cx="3000000" cy="3000000"/>
        </p:xfrm>
        <a:graphic>
          <a:graphicData uri="http://schemas.openxmlformats.org/drawingml/2006/table">
            <a:tbl>
              <a:tblPr>
                <a:noFill/>
                <a:tableStyleId>{9380F005-6CE4-4901-8B7C-E00243B5F7EF}</a:tableStyleId>
              </a:tblPr>
              <a:tblGrid>
                <a:gridCol w="1703825"/>
                <a:gridCol w="1584800"/>
                <a:gridCol w="1644300"/>
                <a:gridCol w="1644300"/>
              </a:tblGrid>
              <a:tr h="381000">
                <a:tc>
                  <a:txBody>
                    <a:bodyPr/>
                    <a:lstStyle/>
                    <a:p>
                      <a:pPr marL="0" lvl="0" indent="0" algn="l" rtl="0">
                        <a:spcBef>
                          <a:spcPts val="0"/>
                        </a:spcBef>
                        <a:spcAft>
                          <a:spcPts val="0"/>
                        </a:spcAft>
                        <a:buNone/>
                      </a:pPr>
                      <a:r>
                        <a:rPr lang="fr"/>
                        <a:t>         carrés</a:t>
                      </a:r>
                      <a:endParaRPr/>
                    </a:p>
                  </a:txBody>
                  <a:tcPr marL="91425" marR="91425" marT="91425" marB="91425"/>
                </a:tc>
                <a:tc>
                  <a:txBody>
                    <a:bodyPr/>
                    <a:lstStyle/>
                    <a:p>
                      <a:pPr marL="0" lvl="0" indent="0" algn="l" rtl="0">
                        <a:spcBef>
                          <a:spcPts val="0"/>
                        </a:spcBef>
                        <a:spcAft>
                          <a:spcPts val="0"/>
                        </a:spcAft>
                        <a:buNone/>
                      </a:pPr>
                      <a:r>
                        <a:rPr lang="fr"/>
                        <a:t>      rectangles</a:t>
                      </a:r>
                      <a:endParaRPr/>
                    </a:p>
                  </a:txBody>
                  <a:tcPr marL="91425" marR="91425" marT="91425" marB="91425"/>
                </a:tc>
                <a:tc>
                  <a:txBody>
                    <a:bodyPr/>
                    <a:lstStyle/>
                    <a:p>
                      <a:pPr marL="0" lvl="0" indent="0" algn="l" rtl="0">
                        <a:spcBef>
                          <a:spcPts val="0"/>
                        </a:spcBef>
                        <a:spcAft>
                          <a:spcPts val="0"/>
                        </a:spcAft>
                        <a:buNone/>
                      </a:pPr>
                      <a:r>
                        <a:rPr lang="fr"/>
                        <a:t>          triangles</a:t>
                      </a:r>
                      <a:endParaRPr/>
                    </a:p>
                  </a:txBody>
                  <a:tcPr marL="91425" marR="91425" marT="91425" marB="91425"/>
                </a:tc>
                <a:tc>
                  <a:txBody>
                    <a:bodyPr/>
                    <a:lstStyle/>
                    <a:p>
                      <a:pPr marL="0" lvl="0" indent="0" algn="l" rtl="0">
                        <a:spcBef>
                          <a:spcPts val="0"/>
                        </a:spcBef>
                        <a:spcAft>
                          <a:spcPts val="0"/>
                        </a:spcAft>
                        <a:buNone/>
                      </a:pPr>
                      <a:r>
                        <a:rPr lang="fr"/>
                        <a:t>        cercles</a:t>
                      </a:r>
                      <a:endParaRPr/>
                    </a:p>
                  </a:txBody>
                  <a:tcPr marL="91425" marR="91425" marT="91425" marB="91425"/>
                </a:tc>
              </a:tr>
              <a:tr h="33855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45"/>
          <p:cNvPicPr preferRelativeResize="0"/>
          <p:nvPr/>
        </p:nvPicPr>
        <p:blipFill>
          <a:blip r:embed="rId3">
            <a:alphaModFix/>
          </a:blip>
          <a:stretch>
            <a:fillRect/>
          </a:stretch>
        </p:blipFill>
        <p:spPr>
          <a:xfrm>
            <a:off x="0" y="0"/>
            <a:ext cx="9144000" cy="5143500"/>
          </a:xfrm>
          <a:prstGeom prst="rect">
            <a:avLst/>
          </a:prstGeom>
          <a:noFill/>
          <a:ln>
            <a:noFill/>
          </a:ln>
        </p:spPr>
      </p:pic>
      <p:sp>
        <p:nvSpPr>
          <p:cNvPr id="385" name="Google Shape;385;p45"/>
          <p:cNvSpPr txBox="1"/>
          <p:nvPr/>
        </p:nvSpPr>
        <p:spPr>
          <a:xfrm rot="566">
            <a:off x="126775" y="46625"/>
            <a:ext cx="18228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800">
                <a:solidFill>
                  <a:srgbClr val="A64D79"/>
                </a:solidFill>
                <a:latin typeface="Chewy"/>
                <a:ea typeface="Chewy"/>
                <a:cs typeface="Chewy"/>
                <a:sym typeface="Chewy"/>
              </a:rPr>
              <a:t>figure 13</a:t>
            </a:r>
            <a:endParaRPr sz="2800">
              <a:solidFill>
                <a:srgbClr val="A64D79"/>
              </a:solidFill>
              <a:latin typeface="Chewy"/>
              <a:ea typeface="Chewy"/>
              <a:cs typeface="Chewy"/>
              <a:sym typeface="Chewy"/>
            </a:endParaRPr>
          </a:p>
        </p:txBody>
      </p:sp>
      <p:sp>
        <p:nvSpPr>
          <p:cNvPr id="386" name="Google Shape;386;p45"/>
          <p:cNvSpPr txBox="1"/>
          <p:nvPr/>
        </p:nvSpPr>
        <p:spPr>
          <a:xfrm>
            <a:off x="5394375" y="2118450"/>
            <a:ext cx="2152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sp>
        <p:nvSpPr>
          <p:cNvPr id="387" name="Google Shape;387;p45"/>
          <p:cNvSpPr txBox="1"/>
          <p:nvPr/>
        </p:nvSpPr>
        <p:spPr>
          <a:xfrm>
            <a:off x="3148275" y="2636925"/>
            <a:ext cx="4943100" cy="8928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3200">
              <a:solidFill>
                <a:srgbClr val="FF0000"/>
              </a:solidFill>
              <a:latin typeface="Finger Paint"/>
              <a:ea typeface="Finger Paint"/>
              <a:cs typeface="Finger Paint"/>
              <a:sym typeface="Finger Paint"/>
            </a:endParaRPr>
          </a:p>
          <a:p>
            <a:pPr marL="0" lvl="0" indent="0" algn="l" rtl="0">
              <a:spcBef>
                <a:spcPts val="0"/>
              </a:spcBef>
              <a:spcAft>
                <a:spcPts val="0"/>
              </a:spcAft>
              <a:buNone/>
            </a:pPr>
            <a:endParaRPr/>
          </a:p>
        </p:txBody>
      </p:sp>
      <p:pic>
        <p:nvPicPr>
          <p:cNvPr id="388" name="Google Shape;388;p45"/>
          <p:cNvPicPr preferRelativeResize="0"/>
          <p:nvPr/>
        </p:nvPicPr>
        <p:blipFill>
          <a:blip r:embed="rId4">
            <a:alphaModFix/>
          </a:blip>
          <a:stretch>
            <a:fillRect/>
          </a:stretch>
        </p:blipFill>
        <p:spPr>
          <a:xfrm>
            <a:off x="354475" y="735463"/>
            <a:ext cx="1962150" cy="2333625"/>
          </a:xfrm>
          <a:prstGeom prst="rect">
            <a:avLst/>
          </a:prstGeom>
          <a:noFill/>
          <a:ln>
            <a:noFill/>
          </a:ln>
        </p:spPr>
      </p:pic>
      <p:graphicFrame>
        <p:nvGraphicFramePr>
          <p:cNvPr id="389" name="Google Shape;389;p45"/>
          <p:cNvGraphicFramePr/>
          <p:nvPr/>
        </p:nvGraphicFramePr>
        <p:xfrm>
          <a:off x="1584150" y="3303675"/>
          <a:ext cx="3000000" cy="3000000"/>
        </p:xfrm>
        <a:graphic>
          <a:graphicData uri="http://schemas.openxmlformats.org/drawingml/2006/table">
            <a:tbl>
              <a:tblPr>
                <a:noFill/>
                <a:tableStyleId>{9380F005-6CE4-4901-8B7C-E00243B5F7EF}</a:tableStyleId>
              </a:tblPr>
              <a:tblGrid>
                <a:gridCol w="1809750"/>
                <a:gridCol w="1809750"/>
                <a:gridCol w="1809750"/>
                <a:gridCol w="1809750"/>
              </a:tblGrid>
              <a:tr h="381000">
                <a:tc>
                  <a:txBody>
                    <a:bodyPr/>
                    <a:lstStyle/>
                    <a:p>
                      <a:pPr marL="0" lvl="0" indent="0" algn="l" rtl="0">
                        <a:spcBef>
                          <a:spcPts val="0"/>
                        </a:spcBef>
                        <a:spcAft>
                          <a:spcPts val="0"/>
                        </a:spcAft>
                        <a:buNone/>
                      </a:pPr>
                      <a:r>
                        <a:rPr lang="fr"/>
                        <a:t>       carrés</a:t>
                      </a:r>
                      <a:endParaRPr/>
                    </a:p>
                  </a:txBody>
                  <a:tcPr marL="91425" marR="91425" marT="91425" marB="91425"/>
                </a:tc>
                <a:tc>
                  <a:txBody>
                    <a:bodyPr/>
                    <a:lstStyle/>
                    <a:p>
                      <a:pPr marL="0" lvl="0" indent="0" algn="l" rtl="0">
                        <a:spcBef>
                          <a:spcPts val="0"/>
                        </a:spcBef>
                        <a:spcAft>
                          <a:spcPts val="0"/>
                        </a:spcAft>
                        <a:buNone/>
                      </a:pPr>
                      <a:r>
                        <a:rPr lang="fr"/>
                        <a:t>    rectangles</a:t>
                      </a:r>
                      <a:endParaRPr/>
                    </a:p>
                  </a:txBody>
                  <a:tcPr marL="91425" marR="91425" marT="91425" marB="91425"/>
                </a:tc>
                <a:tc>
                  <a:txBody>
                    <a:bodyPr/>
                    <a:lstStyle/>
                    <a:p>
                      <a:pPr marL="0" lvl="0" indent="0" algn="l" rtl="0">
                        <a:spcBef>
                          <a:spcPts val="0"/>
                        </a:spcBef>
                        <a:spcAft>
                          <a:spcPts val="0"/>
                        </a:spcAft>
                        <a:buNone/>
                      </a:pPr>
                      <a:r>
                        <a:rPr lang="fr"/>
                        <a:t>      triangles</a:t>
                      </a:r>
                      <a:endParaRPr/>
                    </a:p>
                  </a:txBody>
                  <a:tcPr marL="91425" marR="91425" marT="91425" marB="91425"/>
                </a:tc>
                <a:tc>
                  <a:txBody>
                    <a:bodyPr/>
                    <a:lstStyle/>
                    <a:p>
                      <a:pPr marL="0" lvl="0" indent="0" algn="l" rtl="0">
                        <a:spcBef>
                          <a:spcPts val="0"/>
                        </a:spcBef>
                        <a:spcAft>
                          <a:spcPts val="0"/>
                        </a:spcAft>
                        <a:buNone/>
                      </a:pPr>
                      <a:r>
                        <a:rPr lang="fr"/>
                        <a:t>       cercles</a:t>
                      </a:r>
                      <a:endParaRPr/>
                    </a:p>
                  </a:txBody>
                  <a:tcPr marL="91425" marR="91425" marT="91425" marB="91425"/>
                </a:tc>
              </a:tr>
              <a:tr h="381000">
                <a:tc>
                  <a:txBody>
                    <a:bodyPr/>
                    <a:lstStyle/>
                    <a:p>
                      <a:pPr marL="0" lvl="0" indent="0" algn="l" rtl="0">
                        <a:spcBef>
                          <a:spcPts val="0"/>
                        </a:spcBef>
                        <a:spcAft>
                          <a:spcPts val="0"/>
                        </a:spcAft>
                        <a:buNone/>
                      </a:pPr>
                      <a:r>
                        <a:rPr lang="fr"/>
                        <a:t>            0</a:t>
                      </a:r>
                      <a:endParaRPr/>
                    </a:p>
                  </a:txBody>
                  <a:tcPr marL="91425" marR="91425" marT="91425" marB="91425"/>
                </a:tc>
                <a:tc>
                  <a:txBody>
                    <a:bodyPr/>
                    <a:lstStyle/>
                    <a:p>
                      <a:pPr marL="0" lvl="0" indent="0" algn="l" rtl="0">
                        <a:spcBef>
                          <a:spcPts val="0"/>
                        </a:spcBef>
                        <a:spcAft>
                          <a:spcPts val="0"/>
                        </a:spcAft>
                        <a:buNone/>
                      </a:pPr>
                      <a:r>
                        <a:rPr lang="fr"/>
                        <a:t>             2</a:t>
                      </a:r>
                      <a:endParaRPr/>
                    </a:p>
                  </a:txBody>
                  <a:tcPr marL="91425" marR="91425" marT="91425" marB="91425"/>
                </a:tc>
                <a:tc>
                  <a:txBody>
                    <a:bodyPr/>
                    <a:lstStyle/>
                    <a:p>
                      <a:pPr marL="0" lvl="0" indent="0" algn="l" rtl="0">
                        <a:spcBef>
                          <a:spcPts val="0"/>
                        </a:spcBef>
                        <a:spcAft>
                          <a:spcPts val="0"/>
                        </a:spcAft>
                        <a:buNone/>
                      </a:pPr>
                      <a:r>
                        <a:rPr lang="fr"/>
                        <a:t>             3</a:t>
                      </a:r>
                      <a:endParaRPr/>
                    </a:p>
                  </a:txBody>
                  <a:tcPr marL="91425" marR="91425" marT="91425" marB="91425"/>
                </a:tc>
                <a:tc>
                  <a:txBody>
                    <a:bodyPr/>
                    <a:lstStyle/>
                    <a:p>
                      <a:pPr marL="0" lvl="0" indent="0" algn="l" rtl="0">
                        <a:spcBef>
                          <a:spcPts val="0"/>
                        </a:spcBef>
                        <a:spcAft>
                          <a:spcPts val="0"/>
                        </a:spcAft>
                        <a:buNone/>
                      </a:pPr>
                      <a:r>
                        <a:rPr lang="fr"/>
                        <a:t>              6</a:t>
                      </a:r>
                      <a:endParaRPr/>
                    </a:p>
                  </a:txBody>
                  <a:tcPr marL="91425" marR="91425" marT="91425" marB="91425"/>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46"/>
          <p:cNvPicPr preferRelativeResize="0"/>
          <p:nvPr/>
        </p:nvPicPr>
        <p:blipFill>
          <a:blip r:embed="rId3">
            <a:alphaModFix/>
          </a:blip>
          <a:stretch>
            <a:fillRect/>
          </a:stretch>
        </p:blipFill>
        <p:spPr>
          <a:xfrm>
            <a:off x="0" y="0"/>
            <a:ext cx="9144000" cy="5143500"/>
          </a:xfrm>
          <a:prstGeom prst="rect">
            <a:avLst/>
          </a:prstGeom>
          <a:noFill/>
          <a:ln>
            <a:noFill/>
          </a:ln>
        </p:spPr>
      </p:pic>
      <p:sp>
        <p:nvSpPr>
          <p:cNvPr id="395" name="Google Shape;395;p46"/>
          <p:cNvSpPr txBox="1"/>
          <p:nvPr/>
        </p:nvSpPr>
        <p:spPr>
          <a:xfrm>
            <a:off x="4106475" y="355350"/>
            <a:ext cx="4728600" cy="22164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fr" sz="2200">
                <a:solidFill>
                  <a:srgbClr val="0B5394"/>
                </a:solidFill>
                <a:latin typeface="Finger Paint"/>
                <a:ea typeface="Finger Paint"/>
                <a:cs typeface="Finger Paint"/>
                <a:sym typeface="Finger Paint"/>
              </a:rPr>
              <a:t>Certains peintres adorent les formes géométriques!</a:t>
            </a:r>
            <a:endParaRPr sz="2200">
              <a:solidFill>
                <a:srgbClr val="0B5394"/>
              </a:solidFill>
              <a:latin typeface="Finger Paint"/>
              <a:ea typeface="Finger Paint"/>
              <a:cs typeface="Finger Paint"/>
              <a:sym typeface="Finger Paint"/>
            </a:endParaRPr>
          </a:p>
          <a:p>
            <a:pPr marL="0" lvl="0" indent="0" algn="ctr" rtl="0">
              <a:spcBef>
                <a:spcPts val="0"/>
              </a:spcBef>
              <a:spcAft>
                <a:spcPts val="0"/>
              </a:spcAft>
              <a:buClr>
                <a:schemeClr val="dk1"/>
              </a:buClr>
              <a:buSzPts val="1100"/>
              <a:buFont typeface="Arial"/>
              <a:buNone/>
            </a:pPr>
            <a:r>
              <a:rPr lang="fr" sz="2200">
                <a:solidFill>
                  <a:srgbClr val="0B5394"/>
                </a:solidFill>
                <a:latin typeface="Finger Paint"/>
                <a:ea typeface="Finger Paint"/>
                <a:cs typeface="Finger Paint"/>
                <a:sym typeface="Finger Paint"/>
              </a:rPr>
              <a:t>Auguste Herbin est un peintre du 20ème siècle. Observe le nombre de figures géométriques que tu vois</a:t>
            </a:r>
            <a:endParaRPr/>
          </a:p>
        </p:txBody>
      </p:sp>
      <p:sp>
        <p:nvSpPr>
          <p:cNvPr id="396" name="Google Shape;396;p46"/>
          <p:cNvSpPr txBox="1"/>
          <p:nvPr/>
        </p:nvSpPr>
        <p:spPr>
          <a:xfrm rot="650">
            <a:off x="126775" y="46625"/>
            <a:ext cx="15876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800">
                <a:solidFill>
                  <a:srgbClr val="A64D79"/>
                </a:solidFill>
                <a:latin typeface="Chewy"/>
                <a:ea typeface="Chewy"/>
                <a:cs typeface="Chewy"/>
                <a:sym typeface="Chewy"/>
              </a:rPr>
              <a:t>figure 14</a:t>
            </a:r>
            <a:endParaRPr sz="2800">
              <a:solidFill>
                <a:srgbClr val="A64D79"/>
              </a:solidFill>
              <a:latin typeface="Chewy"/>
              <a:ea typeface="Chewy"/>
              <a:cs typeface="Chewy"/>
              <a:sym typeface="Chewy"/>
            </a:endParaRPr>
          </a:p>
        </p:txBody>
      </p:sp>
      <p:sp>
        <p:nvSpPr>
          <p:cNvPr id="397" name="Google Shape;397;p46"/>
          <p:cNvSpPr txBox="1"/>
          <p:nvPr/>
        </p:nvSpPr>
        <p:spPr>
          <a:xfrm>
            <a:off x="1834200" y="735475"/>
            <a:ext cx="14934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500" b="1">
                <a:solidFill>
                  <a:srgbClr val="15B021"/>
                </a:solidFill>
              </a:rPr>
              <a:t>Pour insérer une image, clique droit copier/ coller</a:t>
            </a:r>
            <a:endParaRPr sz="1500" b="1">
              <a:solidFill>
                <a:srgbClr val="15B021"/>
              </a:solidFill>
            </a:endParaRPr>
          </a:p>
        </p:txBody>
      </p:sp>
      <p:sp>
        <p:nvSpPr>
          <p:cNvPr id="398" name="Google Shape;398;p46"/>
          <p:cNvSpPr txBox="1"/>
          <p:nvPr/>
        </p:nvSpPr>
        <p:spPr>
          <a:xfrm>
            <a:off x="5394375" y="2571750"/>
            <a:ext cx="2152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pic>
        <p:nvPicPr>
          <p:cNvPr id="399" name="Google Shape;399;p46"/>
          <p:cNvPicPr preferRelativeResize="0"/>
          <p:nvPr/>
        </p:nvPicPr>
        <p:blipFill>
          <a:blip r:embed="rId4">
            <a:alphaModFix/>
          </a:blip>
          <a:stretch>
            <a:fillRect/>
          </a:stretch>
        </p:blipFill>
        <p:spPr>
          <a:xfrm>
            <a:off x="327350" y="662363"/>
            <a:ext cx="2876550" cy="4048125"/>
          </a:xfrm>
          <a:prstGeom prst="rect">
            <a:avLst/>
          </a:prstGeom>
          <a:noFill/>
          <a:ln>
            <a:noFill/>
          </a:ln>
        </p:spPr>
      </p:pic>
      <p:graphicFrame>
        <p:nvGraphicFramePr>
          <p:cNvPr id="400" name="Google Shape;400;p46"/>
          <p:cNvGraphicFramePr/>
          <p:nvPr/>
        </p:nvGraphicFramePr>
        <p:xfrm>
          <a:off x="3542775" y="3377725"/>
          <a:ext cx="3000000" cy="3000000"/>
        </p:xfrm>
        <a:graphic>
          <a:graphicData uri="http://schemas.openxmlformats.org/drawingml/2006/table">
            <a:tbl>
              <a:tblPr>
                <a:noFill/>
                <a:tableStyleId>{9380F005-6CE4-4901-8B7C-E00243B5F7EF}</a:tableStyleId>
              </a:tblPr>
              <a:tblGrid>
                <a:gridCol w="1352650"/>
                <a:gridCol w="1352650"/>
                <a:gridCol w="1352650"/>
                <a:gridCol w="1352650"/>
              </a:tblGrid>
              <a:tr h="381000">
                <a:tc>
                  <a:txBody>
                    <a:bodyPr/>
                    <a:lstStyle/>
                    <a:p>
                      <a:pPr marL="0" lvl="0" indent="0" algn="ctr" rtl="0">
                        <a:spcBef>
                          <a:spcPts val="0"/>
                        </a:spcBef>
                        <a:spcAft>
                          <a:spcPts val="0"/>
                        </a:spcAft>
                        <a:buNone/>
                      </a:pPr>
                      <a:r>
                        <a:rPr lang="fr">
                          <a:latin typeface="Chewy"/>
                          <a:ea typeface="Chewy"/>
                          <a:cs typeface="Chewy"/>
                          <a:sym typeface="Chewy"/>
                        </a:rPr>
                        <a:t>carré</a:t>
                      </a:r>
                      <a:endParaRPr>
                        <a:latin typeface="Chewy"/>
                        <a:ea typeface="Chewy"/>
                        <a:cs typeface="Chewy"/>
                        <a:sym typeface="Chewy"/>
                      </a:endParaRPr>
                    </a:p>
                  </a:txBody>
                  <a:tcPr marL="91425" marR="91425" marT="91425" marB="91425"/>
                </a:tc>
                <a:tc>
                  <a:txBody>
                    <a:bodyPr/>
                    <a:lstStyle/>
                    <a:p>
                      <a:pPr marL="0" lvl="0" indent="0" algn="ctr" rtl="0">
                        <a:spcBef>
                          <a:spcPts val="0"/>
                        </a:spcBef>
                        <a:spcAft>
                          <a:spcPts val="0"/>
                        </a:spcAft>
                        <a:buNone/>
                      </a:pPr>
                      <a:r>
                        <a:rPr lang="fr">
                          <a:latin typeface="Chewy"/>
                          <a:ea typeface="Chewy"/>
                          <a:cs typeface="Chewy"/>
                          <a:sym typeface="Chewy"/>
                        </a:rPr>
                        <a:t>triangle</a:t>
                      </a:r>
                      <a:endParaRPr>
                        <a:latin typeface="Chewy"/>
                        <a:ea typeface="Chewy"/>
                        <a:cs typeface="Chewy"/>
                        <a:sym typeface="Chewy"/>
                      </a:endParaRPr>
                    </a:p>
                  </a:txBody>
                  <a:tcPr marL="91425" marR="91425" marT="91425" marB="91425"/>
                </a:tc>
                <a:tc>
                  <a:txBody>
                    <a:bodyPr/>
                    <a:lstStyle/>
                    <a:p>
                      <a:pPr marL="0" lvl="0" indent="0" algn="ctr" rtl="0">
                        <a:spcBef>
                          <a:spcPts val="0"/>
                        </a:spcBef>
                        <a:spcAft>
                          <a:spcPts val="0"/>
                        </a:spcAft>
                        <a:buNone/>
                      </a:pPr>
                      <a:r>
                        <a:rPr lang="fr">
                          <a:latin typeface="Chewy"/>
                          <a:ea typeface="Chewy"/>
                          <a:cs typeface="Chewy"/>
                          <a:sym typeface="Chewy"/>
                        </a:rPr>
                        <a:t>rectangle</a:t>
                      </a:r>
                      <a:endParaRPr>
                        <a:latin typeface="Chewy"/>
                        <a:ea typeface="Chewy"/>
                        <a:cs typeface="Chewy"/>
                        <a:sym typeface="Chewy"/>
                      </a:endParaRPr>
                    </a:p>
                  </a:txBody>
                  <a:tcPr marL="91425" marR="91425" marT="91425" marB="91425"/>
                </a:tc>
                <a:tc>
                  <a:txBody>
                    <a:bodyPr/>
                    <a:lstStyle/>
                    <a:p>
                      <a:pPr marL="0" lvl="0" indent="0" algn="ctr" rtl="0">
                        <a:spcBef>
                          <a:spcPts val="0"/>
                        </a:spcBef>
                        <a:spcAft>
                          <a:spcPts val="0"/>
                        </a:spcAft>
                        <a:buNone/>
                      </a:pPr>
                      <a:r>
                        <a:rPr lang="fr">
                          <a:latin typeface="Chewy"/>
                          <a:ea typeface="Chewy"/>
                          <a:cs typeface="Chewy"/>
                          <a:sym typeface="Chewy"/>
                        </a:rPr>
                        <a:t>cercle</a:t>
                      </a:r>
                      <a:endParaRPr>
                        <a:latin typeface="Chewy"/>
                        <a:ea typeface="Chewy"/>
                        <a:cs typeface="Chewy"/>
                        <a:sym typeface="Chewy"/>
                      </a:endParaRPr>
                    </a:p>
                  </a:txBody>
                  <a:tcPr marL="91425" marR="91425" marT="91425" marB="91425"/>
                </a:tc>
              </a:tr>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47"/>
          <p:cNvPicPr preferRelativeResize="0"/>
          <p:nvPr/>
        </p:nvPicPr>
        <p:blipFill>
          <a:blip r:embed="rId3">
            <a:alphaModFix/>
          </a:blip>
          <a:stretch>
            <a:fillRect/>
          </a:stretch>
        </p:blipFill>
        <p:spPr>
          <a:xfrm>
            <a:off x="0" y="0"/>
            <a:ext cx="9144000" cy="5143500"/>
          </a:xfrm>
          <a:prstGeom prst="rect">
            <a:avLst/>
          </a:prstGeom>
          <a:noFill/>
          <a:ln>
            <a:noFill/>
          </a:ln>
        </p:spPr>
      </p:pic>
      <p:sp>
        <p:nvSpPr>
          <p:cNvPr id="406" name="Google Shape;406;p47"/>
          <p:cNvSpPr txBox="1"/>
          <p:nvPr/>
        </p:nvSpPr>
        <p:spPr>
          <a:xfrm rot="566">
            <a:off x="126775" y="46625"/>
            <a:ext cx="18228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800">
                <a:solidFill>
                  <a:srgbClr val="A64D79"/>
                </a:solidFill>
                <a:latin typeface="Chewy"/>
                <a:ea typeface="Chewy"/>
                <a:cs typeface="Chewy"/>
                <a:sym typeface="Chewy"/>
              </a:rPr>
              <a:t>figure 14</a:t>
            </a:r>
            <a:endParaRPr sz="2800">
              <a:solidFill>
                <a:srgbClr val="A64D79"/>
              </a:solidFill>
              <a:latin typeface="Chewy"/>
              <a:ea typeface="Chewy"/>
              <a:cs typeface="Chewy"/>
              <a:sym typeface="Chewy"/>
            </a:endParaRPr>
          </a:p>
        </p:txBody>
      </p:sp>
      <p:sp>
        <p:nvSpPr>
          <p:cNvPr id="407" name="Google Shape;407;p47"/>
          <p:cNvSpPr txBox="1"/>
          <p:nvPr/>
        </p:nvSpPr>
        <p:spPr>
          <a:xfrm>
            <a:off x="1834200" y="735475"/>
            <a:ext cx="1493400" cy="1800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500" b="1">
                <a:solidFill>
                  <a:srgbClr val="15B021"/>
                </a:solidFill>
              </a:rPr>
              <a:t>Pour corriger votre page, copier / coller les images et le texte sur cette diapositive </a:t>
            </a:r>
            <a:endParaRPr sz="1500" b="1">
              <a:solidFill>
                <a:srgbClr val="15B021"/>
              </a:solidFill>
            </a:endParaRPr>
          </a:p>
        </p:txBody>
      </p:sp>
      <p:sp>
        <p:nvSpPr>
          <p:cNvPr id="408" name="Google Shape;408;p47"/>
          <p:cNvSpPr txBox="1"/>
          <p:nvPr/>
        </p:nvSpPr>
        <p:spPr>
          <a:xfrm>
            <a:off x="5394375" y="2118450"/>
            <a:ext cx="2152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sp>
        <p:nvSpPr>
          <p:cNvPr id="409" name="Google Shape;409;p47"/>
          <p:cNvSpPr txBox="1"/>
          <p:nvPr/>
        </p:nvSpPr>
        <p:spPr>
          <a:xfrm>
            <a:off x="4991700" y="2657325"/>
            <a:ext cx="3312600" cy="4002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graphicFrame>
        <p:nvGraphicFramePr>
          <p:cNvPr id="410" name="Google Shape;410;p47"/>
          <p:cNvGraphicFramePr/>
          <p:nvPr/>
        </p:nvGraphicFramePr>
        <p:xfrm>
          <a:off x="3763350" y="2536375"/>
          <a:ext cx="3000000" cy="3000000"/>
        </p:xfrm>
        <a:graphic>
          <a:graphicData uri="http://schemas.openxmlformats.org/drawingml/2006/table">
            <a:tbl>
              <a:tblPr>
                <a:noFill/>
                <a:tableStyleId>{9380F005-6CE4-4901-8B7C-E00243B5F7EF}</a:tableStyleId>
              </a:tblPr>
              <a:tblGrid>
                <a:gridCol w="1737600"/>
                <a:gridCol w="1737600"/>
                <a:gridCol w="1737600"/>
              </a:tblGrid>
              <a:tr h="381000">
                <a:tc>
                  <a:txBody>
                    <a:bodyPr/>
                    <a:lstStyle/>
                    <a:p>
                      <a:pPr marL="0" lvl="0" indent="0" algn="ctr" rtl="0">
                        <a:spcBef>
                          <a:spcPts val="0"/>
                        </a:spcBef>
                        <a:spcAft>
                          <a:spcPts val="0"/>
                        </a:spcAft>
                        <a:buNone/>
                      </a:pPr>
                      <a:r>
                        <a:rPr lang="fr">
                          <a:latin typeface="Chewy"/>
                          <a:ea typeface="Chewy"/>
                          <a:cs typeface="Chewy"/>
                          <a:sym typeface="Chewy"/>
                        </a:rPr>
                        <a:t>triangles</a:t>
                      </a:r>
                      <a:endParaRPr>
                        <a:latin typeface="Chewy"/>
                        <a:ea typeface="Chewy"/>
                        <a:cs typeface="Chewy"/>
                        <a:sym typeface="Chewy"/>
                      </a:endParaRPr>
                    </a:p>
                  </a:txBody>
                  <a:tcPr marL="91425" marR="91425" marT="91425" marB="91425"/>
                </a:tc>
                <a:tc>
                  <a:txBody>
                    <a:bodyPr/>
                    <a:lstStyle/>
                    <a:p>
                      <a:pPr marL="0" lvl="0" indent="0" algn="ctr" rtl="0">
                        <a:spcBef>
                          <a:spcPts val="0"/>
                        </a:spcBef>
                        <a:spcAft>
                          <a:spcPts val="0"/>
                        </a:spcAft>
                        <a:buNone/>
                      </a:pPr>
                      <a:r>
                        <a:rPr lang="fr">
                          <a:latin typeface="Chewy"/>
                          <a:ea typeface="Chewy"/>
                          <a:cs typeface="Chewy"/>
                          <a:sym typeface="Chewy"/>
                        </a:rPr>
                        <a:t>rectangles</a:t>
                      </a:r>
                      <a:endParaRPr>
                        <a:latin typeface="Chewy"/>
                        <a:ea typeface="Chewy"/>
                        <a:cs typeface="Chewy"/>
                        <a:sym typeface="Chewy"/>
                      </a:endParaRPr>
                    </a:p>
                  </a:txBody>
                  <a:tcPr marL="91425" marR="91425" marT="91425" marB="91425"/>
                </a:tc>
                <a:tc>
                  <a:txBody>
                    <a:bodyPr/>
                    <a:lstStyle/>
                    <a:p>
                      <a:pPr marL="0" lvl="0" indent="0" algn="ctr" rtl="0">
                        <a:spcBef>
                          <a:spcPts val="0"/>
                        </a:spcBef>
                        <a:spcAft>
                          <a:spcPts val="0"/>
                        </a:spcAft>
                        <a:buNone/>
                      </a:pPr>
                      <a:r>
                        <a:rPr lang="fr">
                          <a:latin typeface="Chewy"/>
                          <a:ea typeface="Chewy"/>
                          <a:cs typeface="Chewy"/>
                          <a:sym typeface="Chewy"/>
                        </a:rPr>
                        <a:t>cercles</a:t>
                      </a:r>
                      <a:endParaRPr>
                        <a:latin typeface="Chewy"/>
                        <a:ea typeface="Chewy"/>
                        <a:cs typeface="Chewy"/>
                        <a:sym typeface="Chewy"/>
                      </a:endParaRPr>
                    </a:p>
                  </a:txBody>
                  <a:tcPr marL="91425" marR="91425" marT="91425" marB="91425"/>
                </a:tc>
              </a:tr>
              <a:tr h="381000">
                <a:tc>
                  <a:txBody>
                    <a:bodyPr/>
                    <a:lstStyle/>
                    <a:p>
                      <a:pPr marL="0" lvl="0" indent="0" algn="ctr" rtl="0">
                        <a:spcBef>
                          <a:spcPts val="0"/>
                        </a:spcBef>
                        <a:spcAft>
                          <a:spcPts val="0"/>
                        </a:spcAft>
                        <a:buNone/>
                      </a:pPr>
                      <a:r>
                        <a:rPr lang="fr">
                          <a:latin typeface="Chewy"/>
                          <a:ea typeface="Chewy"/>
                          <a:cs typeface="Chewy"/>
                          <a:sym typeface="Chewy"/>
                        </a:rPr>
                        <a:t>3</a:t>
                      </a:r>
                      <a:endParaRPr>
                        <a:latin typeface="Chewy"/>
                        <a:ea typeface="Chewy"/>
                        <a:cs typeface="Chewy"/>
                        <a:sym typeface="Chewy"/>
                      </a:endParaRPr>
                    </a:p>
                  </a:txBody>
                  <a:tcPr marL="91425" marR="91425" marT="91425" marB="91425"/>
                </a:tc>
                <a:tc>
                  <a:txBody>
                    <a:bodyPr/>
                    <a:lstStyle/>
                    <a:p>
                      <a:pPr marL="0" lvl="0" indent="0" algn="ctr" rtl="0">
                        <a:spcBef>
                          <a:spcPts val="0"/>
                        </a:spcBef>
                        <a:spcAft>
                          <a:spcPts val="0"/>
                        </a:spcAft>
                        <a:buNone/>
                      </a:pPr>
                      <a:r>
                        <a:rPr lang="fr">
                          <a:latin typeface="Chewy"/>
                          <a:ea typeface="Chewy"/>
                          <a:cs typeface="Chewy"/>
                          <a:sym typeface="Chewy"/>
                        </a:rPr>
                        <a:t>7</a:t>
                      </a:r>
                      <a:endParaRPr>
                        <a:latin typeface="Chewy"/>
                        <a:ea typeface="Chewy"/>
                        <a:cs typeface="Chewy"/>
                        <a:sym typeface="Chewy"/>
                      </a:endParaRPr>
                    </a:p>
                  </a:txBody>
                  <a:tcPr marL="91425" marR="91425" marT="91425" marB="91425"/>
                </a:tc>
                <a:tc>
                  <a:txBody>
                    <a:bodyPr/>
                    <a:lstStyle/>
                    <a:p>
                      <a:pPr marL="0" lvl="0" indent="0" algn="ctr" rtl="0">
                        <a:spcBef>
                          <a:spcPts val="0"/>
                        </a:spcBef>
                        <a:spcAft>
                          <a:spcPts val="0"/>
                        </a:spcAft>
                        <a:buNone/>
                      </a:pPr>
                      <a:r>
                        <a:rPr lang="fr">
                          <a:latin typeface="Chewy"/>
                          <a:ea typeface="Chewy"/>
                          <a:cs typeface="Chewy"/>
                          <a:sym typeface="Chewy"/>
                        </a:rPr>
                        <a:t>3</a:t>
                      </a:r>
                      <a:endParaRPr>
                        <a:latin typeface="Chewy"/>
                        <a:ea typeface="Chewy"/>
                        <a:cs typeface="Chewy"/>
                        <a:sym typeface="Chewy"/>
                      </a:endParaRPr>
                    </a:p>
                  </a:txBody>
                  <a:tcPr marL="91425" marR="91425" marT="91425" marB="91425"/>
                </a:tc>
              </a:tr>
            </a:tbl>
          </a:graphicData>
        </a:graphic>
      </p:graphicFrame>
      <p:pic>
        <p:nvPicPr>
          <p:cNvPr id="411" name="Google Shape;411;p47"/>
          <p:cNvPicPr preferRelativeResize="0"/>
          <p:nvPr/>
        </p:nvPicPr>
        <p:blipFill>
          <a:blip r:embed="rId4">
            <a:alphaModFix/>
          </a:blip>
          <a:stretch>
            <a:fillRect/>
          </a:stretch>
        </p:blipFill>
        <p:spPr>
          <a:xfrm>
            <a:off x="327350" y="662363"/>
            <a:ext cx="2876550" cy="4048125"/>
          </a:xfrm>
          <a:prstGeom prst="rect">
            <a:avLst/>
          </a:prstGeom>
          <a:noFill/>
          <a:ln>
            <a:noFill/>
          </a:ln>
        </p:spPr>
      </p:pic>
      <p:sp>
        <p:nvSpPr>
          <p:cNvPr id="412" name="Google Shape;412;p47"/>
          <p:cNvSpPr txBox="1"/>
          <p:nvPr/>
        </p:nvSpPr>
        <p:spPr>
          <a:xfrm>
            <a:off x="4991700" y="735475"/>
            <a:ext cx="3312600" cy="8928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3200">
                <a:solidFill>
                  <a:srgbClr val="FF0000"/>
                </a:solidFill>
                <a:latin typeface="Finger Paint"/>
                <a:ea typeface="Finger Paint"/>
                <a:cs typeface="Finger Paint"/>
                <a:sym typeface="Finger Paint"/>
              </a:rPr>
              <a:t>CORRECTION</a:t>
            </a:r>
            <a:endParaRPr sz="3200">
              <a:solidFill>
                <a:srgbClr val="FF0000"/>
              </a:solidFill>
              <a:latin typeface="Finger Paint"/>
              <a:ea typeface="Finger Paint"/>
              <a:cs typeface="Finger Paint"/>
              <a:sym typeface="Finger Paint"/>
            </a:endParaRPr>
          </a:p>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48"/>
          <p:cNvPicPr preferRelativeResize="0"/>
          <p:nvPr/>
        </p:nvPicPr>
        <p:blipFill>
          <a:blip r:embed="rId3">
            <a:alphaModFix/>
          </a:blip>
          <a:stretch>
            <a:fillRect/>
          </a:stretch>
        </p:blipFill>
        <p:spPr>
          <a:xfrm>
            <a:off x="0" y="0"/>
            <a:ext cx="9144000" cy="5143500"/>
          </a:xfrm>
          <a:prstGeom prst="rect">
            <a:avLst/>
          </a:prstGeom>
          <a:noFill/>
          <a:ln>
            <a:noFill/>
          </a:ln>
        </p:spPr>
      </p:pic>
      <p:sp>
        <p:nvSpPr>
          <p:cNvPr id="418" name="Google Shape;418;p48"/>
          <p:cNvSpPr txBox="1"/>
          <p:nvPr/>
        </p:nvSpPr>
        <p:spPr>
          <a:xfrm>
            <a:off x="4106475" y="355350"/>
            <a:ext cx="4728600" cy="13545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900">
                <a:solidFill>
                  <a:srgbClr val="0B5394"/>
                </a:solidFill>
                <a:latin typeface="Finger Paint"/>
                <a:ea typeface="Finger Paint"/>
                <a:cs typeface="Finger Paint"/>
                <a:sym typeface="Finger Paint"/>
              </a:rPr>
              <a:t>Tu peux trouver des formes géométriques tout autour de toi. Observe le nombre de formes que tu vois sur ce véhicule.</a:t>
            </a:r>
            <a:endParaRPr sz="1900">
              <a:solidFill>
                <a:srgbClr val="0B5394"/>
              </a:solidFill>
              <a:latin typeface="Finger Paint"/>
              <a:ea typeface="Finger Paint"/>
              <a:cs typeface="Finger Paint"/>
              <a:sym typeface="Finger Paint"/>
            </a:endParaRPr>
          </a:p>
        </p:txBody>
      </p:sp>
      <p:sp>
        <p:nvSpPr>
          <p:cNvPr id="419" name="Google Shape;419;p48"/>
          <p:cNvSpPr txBox="1"/>
          <p:nvPr/>
        </p:nvSpPr>
        <p:spPr>
          <a:xfrm rot="650">
            <a:off x="126775" y="46625"/>
            <a:ext cx="15876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800">
                <a:solidFill>
                  <a:srgbClr val="A64D79"/>
                </a:solidFill>
                <a:latin typeface="Chewy"/>
                <a:ea typeface="Chewy"/>
                <a:cs typeface="Chewy"/>
                <a:sym typeface="Chewy"/>
              </a:rPr>
              <a:t>figure 15</a:t>
            </a:r>
            <a:endParaRPr sz="2800">
              <a:solidFill>
                <a:srgbClr val="A64D79"/>
              </a:solidFill>
              <a:latin typeface="Chewy"/>
              <a:ea typeface="Chewy"/>
              <a:cs typeface="Chewy"/>
              <a:sym typeface="Chewy"/>
            </a:endParaRPr>
          </a:p>
        </p:txBody>
      </p:sp>
      <p:pic>
        <p:nvPicPr>
          <p:cNvPr id="420" name="Google Shape;420;p48"/>
          <p:cNvPicPr preferRelativeResize="0"/>
          <p:nvPr/>
        </p:nvPicPr>
        <p:blipFill>
          <a:blip r:embed="rId4">
            <a:alphaModFix/>
          </a:blip>
          <a:stretch>
            <a:fillRect/>
          </a:stretch>
        </p:blipFill>
        <p:spPr>
          <a:xfrm>
            <a:off x="1138500" y="1957053"/>
            <a:ext cx="6674599" cy="26129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p49"/>
          <p:cNvPicPr preferRelativeResize="0"/>
          <p:nvPr/>
        </p:nvPicPr>
        <p:blipFill>
          <a:blip r:embed="rId3">
            <a:alphaModFix/>
          </a:blip>
          <a:stretch>
            <a:fillRect/>
          </a:stretch>
        </p:blipFill>
        <p:spPr>
          <a:xfrm>
            <a:off x="0" y="0"/>
            <a:ext cx="9144000" cy="5143500"/>
          </a:xfrm>
          <a:prstGeom prst="rect">
            <a:avLst/>
          </a:prstGeom>
          <a:noFill/>
          <a:ln>
            <a:noFill/>
          </a:ln>
        </p:spPr>
      </p:pic>
      <p:sp>
        <p:nvSpPr>
          <p:cNvPr id="426" name="Google Shape;426;p49"/>
          <p:cNvSpPr txBox="1"/>
          <p:nvPr/>
        </p:nvSpPr>
        <p:spPr>
          <a:xfrm rot="566">
            <a:off x="126775" y="46625"/>
            <a:ext cx="18228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800">
                <a:solidFill>
                  <a:srgbClr val="A64D79"/>
                </a:solidFill>
                <a:latin typeface="Chewy"/>
                <a:ea typeface="Chewy"/>
                <a:cs typeface="Chewy"/>
                <a:sym typeface="Chewy"/>
              </a:rPr>
              <a:t>figure 15</a:t>
            </a:r>
            <a:endParaRPr sz="2800">
              <a:solidFill>
                <a:srgbClr val="A64D79"/>
              </a:solidFill>
              <a:latin typeface="Chewy"/>
              <a:ea typeface="Chewy"/>
              <a:cs typeface="Chewy"/>
              <a:sym typeface="Chewy"/>
            </a:endParaRPr>
          </a:p>
        </p:txBody>
      </p:sp>
      <p:sp>
        <p:nvSpPr>
          <p:cNvPr id="427" name="Google Shape;427;p49"/>
          <p:cNvSpPr txBox="1"/>
          <p:nvPr/>
        </p:nvSpPr>
        <p:spPr>
          <a:xfrm>
            <a:off x="5394375" y="2118450"/>
            <a:ext cx="2152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sp>
        <p:nvSpPr>
          <p:cNvPr id="428" name="Google Shape;428;p49"/>
          <p:cNvSpPr txBox="1"/>
          <p:nvPr/>
        </p:nvSpPr>
        <p:spPr>
          <a:xfrm>
            <a:off x="6022800" y="4551650"/>
            <a:ext cx="3312600" cy="8928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3200">
                <a:solidFill>
                  <a:srgbClr val="FF0000"/>
                </a:solidFill>
                <a:latin typeface="Finger Paint"/>
                <a:ea typeface="Finger Paint"/>
                <a:cs typeface="Finger Paint"/>
                <a:sym typeface="Finger Paint"/>
              </a:rPr>
              <a:t>CORRECTION</a:t>
            </a:r>
            <a:endParaRPr sz="3200">
              <a:solidFill>
                <a:srgbClr val="FF0000"/>
              </a:solidFill>
              <a:latin typeface="Finger Paint"/>
              <a:ea typeface="Finger Paint"/>
              <a:cs typeface="Finger Paint"/>
              <a:sym typeface="Finger Paint"/>
            </a:endParaRPr>
          </a:p>
          <a:p>
            <a:pPr marL="0" lvl="0" indent="0" algn="l" rtl="0">
              <a:spcBef>
                <a:spcPts val="0"/>
              </a:spcBef>
              <a:spcAft>
                <a:spcPts val="0"/>
              </a:spcAft>
              <a:buNone/>
            </a:pPr>
            <a:endParaRPr/>
          </a:p>
        </p:txBody>
      </p:sp>
      <p:pic>
        <p:nvPicPr>
          <p:cNvPr id="429" name="Google Shape;429;p49"/>
          <p:cNvPicPr preferRelativeResize="0"/>
          <p:nvPr/>
        </p:nvPicPr>
        <p:blipFill>
          <a:blip r:embed="rId4">
            <a:alphaModFix/>
          </a:blip>
          <a:stretch>
            <a:fillRect/>
          </a:stretch>
        </p:blipFill>
        <p:spPr>
          <a:xfrm>
            <a:off x="1164575" y="1235328"/>
            <a:ext cx="6674599" cy="2612925"/>
          </a:xfrm>
          <a:prstGeom prst="rect">
            <a:avLst/>
          </a:prstGeom>
          <a:noFill/>
          <a:ln>
            <a:noFill/>
          </a:ln>
        </p:spPr>
      </p:pic>
      <p:sp>
        <p:nvSpPr>
          <p:cNvPr id="430" name="Google Shape;430;p49"/>
          <p:cNvSpPr txBox="1"/>
          <p:nvPr/>
        </p:nvSpPr>
        <p:spPr>
          <a:xfrm>
            <a:off x="7126125" y="1665225"/>
            <a:ext cx="31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solidFill>
                  <a:srgbClr val="FF0000"/>
                </a:solidFill>
              </a:rPr>
              <a:t>2</a:t>
            </a:r>
            <a:endParaRPr>
              <a:solidFill>
                <a:srgbClr val="FF0000"/>
              </a:solidFill>
            </a:endParaRPr>
          </a:p>
        </p:txBody>
      </p:sp>
      <p:sp>
        <p:nvSpPr>
          <p:cNvPr id="431" name="Google Shape;431;p49"/>
          <p:cNvSpPr txBox="1"/>
          <p:nvPr/>
        </p:nvSpPr>
        <p:spPr>
          <a:xfrm>
            <a:off x="7071975" y="2171550"/>
            <a:ext cx="42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solidFill>
                  <a:srgbClr val="FF0000"/>
                </a:solidFill>
              </a:rPr>
              <a:t>10</a:t>
            </a:r>
            <a:endParaRPr>
              <a:solidFill>
                <a:srgbClr val="FF0000"/>
              </a:solidFill>
            </a:endParaRPr>
          </a:p>
        </p:txBody>
      </p:sp>
      <p:sp>
        <p:nvSpPr>
          <p:cNvPr id="432" name="Google Shape;432;p49"/>
          <p:cNvSpPr txBox="1"/>
          <p:nvPr/>
        </p:nvSpPr>
        <p:spPr>
          <a:xfrm>
            <a:off x="7126125" y="2735225"/>
            <a:ext cx="31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solidFill>
                  <a:srgbClr val="FF0000"/>
                </a:solidFill>
              </a:rPr>
              <a:t>3</a:t>
            </a:r>
            <a:endParaRPr>
              <a:solidFill>
                <a:srgbClr val="FF0000"/>
              </a:solidFill>
            </a:endParaRPr>
          </a:p>
        </p:txBody>
      </p:sp>
      <p:sp>
        <p:nvSpPr>
          <p:cNvPr id="433" name="Google Shape;433;p49"/>
          <p:cNvSpPr txBox="1"/>
          <p:nvPr/>
        </p:nvSpPr>
        <p:spPr>
          <a:xfrm>
            <a:off x="7126125" y="3226775"/>
            <a:ext cx="31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solidFill>
                  <a:srgbClr val="FF0000"/>
                </a:solidFill>
              </a:rPr>
              <a:t>3</a:t>
            </a:r>
            <a:endParaRPr>
              <a:solidFill>
                <a:srgbClr val="FF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50"/>
          <p:cNvPicPr preferRelativeResize="0"/>
          <p:nvPr/>
        </p:nvPicPr>
        <p:blipFill>
          <a:blip r:embed="rId3">
            <a:alphaModFix/>
          </a:blip>
          <a:stretch>
            <a:fillRect/>
          </a:stretch>
        </p:blipFill>
        <p:spPr>
          <a:xfrm>
            <a:off x="0" y="0"/>
            <a:ext cx="9144000" cy="5143500"/>
          </a:xfrm>
          <a:prstGeom prst="rect">
            <a:avLst/>
          </a:prstGeom>
          <a:noFill/>
          <a:ln>
            <a:noFill/>
          </a:ln>
        </p:spPr>
      </p:pic>
      <p:sp>
        <p:nvSpPr>
          <p:cNvPr id="439" name="Google Shape;439;p50"/>
          <p:cNvSpPr txBox="1"/>
          <p:nvPr/>
        </p:nvSpPr>
        <p:spPr>
          <a:xfrm>
            <a:off x="4106475" y="355350"/>
            <a:ext cx="4728600" cy="5232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200">
                <a:solidFill>
                  <a:srgbClr val="0B5394"/>
                </a:solidFill>
                <a:latin typeface="Finger Paint"/>
                <a:ea typeface="Finger Paint"/>
                <a:cs typeface="Finger Paint"/>
                <a:sym typeface="Finger Paint"/>
              </a:rPr>
              <a:t>TEXTE</a:t>
            </a:r>
            <a:endParaRPr sz="2200">
              <a:solidFill>
                <a:srgbClr val="0B5394"/>
              </a:solidFill>
              <a:latin typeface="Finger Paint"/>
              <a:ea typeface="Finger Paint"/>
              <a:cs typeface="Finger Paint"/>
              <a:sym typeface="Finger Paint"/>
            </a:endParaRPr>
          </a:p>
        </p:txBody>
      </p:sp>
      <p:sp>
        <p:nvSpPr>
          <p:cNvPr id="440" name="Google Shape;440;p50"/>
          <p:cNvSpPr txBox="1"/>
          <p:nvPr/>
        </p:nvSpPr>
        <p:spPr>
          <a:xfrm rot="661">
            <a:off x="126775" y="46625"/>
            <a:ext cx="15600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800">
                <a:solidFill>
                  <a:srgbClr val="A64D79"/>
                </a:solidFill>
                <a:latin typeface="Chewy"/>
                <a:ea typeface="Chewy"/>
                <a:cs typeface="Chewy"/>
                <a:sym typeface="Chewy"/>
              </a:rPr>
              <a:t>figure 16</a:t>
            </a:r>
            <a:endParaRPr sz="2800">
              <a:solidFill>
                <a:srgbClr val="A64D79"/>
              </a:solidFill>
              <a:latin typeface="Chewy"/>
              <a:ea typeface="Chewy"/>
              <a:cs typeface="Chewy"/>
              <a:sym typeface="Chewy"/>
            </a:endParaRPr>
          </a:p>
        </p:txBody>
      </p:sp>
      <p:pic>
        <p:nvPicPr>
          <p:cNvPr id="441" name="Google Shape;441;p50"/>
          <p:cNvPicPr preferRelativeResize="0"/>
          <p:nvPr/>
        </p:nvPicPr>
        <p:blipFill>
          <a:blip r:embed="rId4">
            <a:alphaModFix/>
          </a:blip>
          <a:stretch>
            <a:fillRect/>
          </a:stretch>
        </p:blipFill>
        <p:spPr>
          <a:xfrm>
            <a:off x="2158472" y="0"/>
            <a:ext cx="2501950" cy="3526425"/>
          </a:xfrm>
          <a:prstGeom prst="rect">
            <a:avLst/>
          </a:prstGeom>
          <a:noFill/>
          <a:ln>
            <a:noFill/>
          </a:ln>
        </p:spPr>
      </p:pic>
      <p:graphicFrame>
        <p:nvGraphicFramePr>
          <p:cNvPr id="442" name="Google Shape;442;p50"/>
          <p:cNvGraphicFramePr/>
          <p:nvPr/>
        </p:nvGraphicFramePr>
        <p:xfrm>
          <a:off x="1040925" y="3688350"/>
          <a:ext cx="3000000" cy="3000000"/>
        </p:xfrm>
        <a:graphic>
          <a:graphicData uri="http://schemas.openxmlformats.org/drawingml/2006/table">
            <a:tbl>
              <a:tblPr>
                <a:noFill/>
                <a:tableStyleId>{9380F005-6CE4-4901-8B7C-E00243B5F7EF}</a:tableStyleId>
              </a:tblPr>
              <a:tblGrid>
                <a:gridCol w="1809750"/>
                <a:gridCol w="1809750"/>
                <a:gridCol w="1809750"/>
                <a:gridCol w="1809750"/>
              </a:tblGrid>
              <a:tr h="381000">
                <a:tc>
                  <a:txBody>
                    <a:bodyPr/>
                    <a:lstStyle/>
                    <a:p>
                      <a:pPr marL="0" lvl="0" indent="0" algn="l" rtl="0">
                        <a:spcBef>
                          <a:spcPts val="0"/>
                        </a:spcBef>
                        <a:spcAft>
                          <a:spcPts val="0"/>
                        </a:spcAft>
                        <a:buNone/>
                      </a:pPr>
                      <a:r>
                        <a:rPr lang="fr"/>
                        <a:t>carré</a:t>
                      </a:r>
                      <a:endParaRPr/>
                    </a:p>
                  </a:txBody>
                  <a:tcPr marL="91425" marR="91425" marT="91425" marB="91425"/>
                </a:tc>
                <a:tc>
                  <a:txBody>
                    <a:bodyPr/>
                    <a:lstStyle/>
                    <a:p>
                      <a:pPr marL="0" lvl="0" indent="0" algn="l" rtl="0">
                        <a:spcBef>
                          <a:spcPts val="0"/>
                        </a:spcBef>
                        <a:spcAft>
                          <a:spcPts val="0"/>
                        </a:spcAft>
                        <a:buNone/>
                      </a:pPr>
                      <a:r>
                        <a:rPr lang="fr"/>
                        <a:t>rectangle</a:t>
                      </a:r>
                      <a:endParaRPr/>
                    </a:p>
                  </a:txBody>
                  <a:tcPr marL="91425" marR="91425" marT="91425" marB="91425"/>
                </a:tc>
                <a:tc>
                  <a:txBody>
                    <a:bodyPr/>
                    <a:lstStyle/>
                    <a:p>
                      <a:pPr marL="0" lvl="0" indent="0" algn="l" rtl="0">
                        <a:spcBef>
                          <a:spcPts val="0"/>
                        </a:spcBef>
                        <a:spcAft>
                          <a:spcPts val="0"/>
                        </a:spcAft>
                        <a:buNone/>
                      </a:pPr>
                      <a:r>
                        <a:rPr lang="fr"/>
                        <a:t>triangle</a:t>
                      </a:r>
                      <a:endParaRPr/>
                    </a:p>
                  </a:txBody>
                  <a:tcPr marL="91425" marR="91425" marT="91425" marB="91425"/>
                </a:tc>
                <a:tc>
                  <a:txBody>
                    <a:bodyPr/>
                    <a:lstStyle/>
                    <a:p>
                      <a:pPr marL="0" lvl="0" indent="0" algn="l" rtl="0">
                        <a:spcBef>
                          <a:spcPts val="0"/>
                        </a:spcBef>
                        <a:spcAft>
                          <a:spcPts val="0"/>
                        </a:spcAft>
                        <a:buNone/>
                      </a:pPr>
                      <a:r>
                        <a:rPr lang="fr"/>
                        <a:t>cercle</a:t>
                      </a:r>
                      <a:endParaRPr/>
                    </a:p>
                  </a:txBody>
                  <a:tcPr marL="91425" marR="91425" marT="91425" marB="91425"/>
                </a:tc>
              </a:tr>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r>
            </a:tbl>
          </a:graphicData>
        </a:graphic>
      </p:graphicFrame>
      <p:sp>
        <p:nvSpPr>
          <p:cNvPr id="443" name="Google Shape;443;p50"/>
          <p:cNvSpPr txBox="1"/>
          <p:nvPr/>
        </p:nvSpPr>
        <p:spPr>
          <a:xfrm>
            <a:off x="4701375" y="2358050"/>
            <a:ext cx="7333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t>Complète le tableau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51"/>
          <p:cNvPicPr preferRelativeResize="0"/>
          <p:nvPr/>
        </p:nvPicPr>
        <p:blipFill>
          <a:blip r:embed="rId3">
            <a:alphaModFix/>
          </a:blip>
          <a:stretch>
            <a:fillRect/>
          </a:stretch>
        </p:blipFill>
        <p:spPr>
          <a:xfrm>
            <a:off x="0" y="564875"/>
            <a:ext cx="9144000" cy="5143500"/>
          </a:xfrm>
          <a:prstGeom prst="rect">
            <a:avLst/>
          </a:prstGeom>
          <a:noFill/>
          <a:ln>
            <a:noFill/>
          </a:ln>
        </p:spPr>
      </p:pic>
      <p:sp>
        <p:nvSpPr>
          <p:cNvPr id="449" name="Google Shape;449;p51"/>
          <p:cNvSpPr txBox="1"/>
          <p:nvPr/>
        </p:nvSpPr>
        <p:spPr>
          <a:xfrm rot="566">
            <a:off x="126775" y="46625"/>
            <a:ext cx="18228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800">
                <a:solidFill>
                  <a:srgbClr val="A64D79"/>
                </a:solidFill>
                <a:latin typeface="Chewy"/>
                <a:ea typeface="Chewy"/>
                <a:cs typeface="Chewy"/>
                <a:sym typeface="Chewy"/>
              </a:rPr>
              <a:t>figure 16</a:t>
            </a:r>
            <a:endParaRPr sz="2800">
              <a:solidFill>
                <a:srgbClr val="A64D79"/>
              </a:solidFill>
              <a:latin typeface="Chewy"/>
              <a:ea typeface="Chewy"/>
              <a:cs typeface="Chewy"/>
              <a:sym typeface="Chewy"/>
            </a:endParaRPr>
          </a:p>
        </p:txBody>
      </p:sp>
      <p:sp>
        <p:nvSpPr>
          <p:cNvPr id="450" name="Google Shape;450;p51"/>
          <p:cNvSpPr txBox="1"/>
          <p:nvPr/>
        </p:nvSpPr>
        <p:spPr>
          <a:xfrm>
            <a:off x="5394375" y="2118450"/>
            <a:ext cx="2152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sp>
        <p:nvSpPr>
          <p:cNvPr id="451" name="Google Shape;451;p51"/>
          <p:cNvSpPr txBox="1"/>
          <p:nvPr/>
        </p:nvSpPr>
        <p:spPr>
          <a:xfrm>
            <a:off x="6022800" y="4551650"/>
            <a:ext cx="3312600" cy="8928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3200">
                <a:solidFill>
                  <a:srgbClr val="FF0000"/>
                </a:solidFill>
                <a:latin typeface="Finger Paint"/>
                <a:ea typeface="Finger Paint"/>
                <a:cs typeface="Finger Paint"/>
                <a:sym typeface="Finger Paint"/>
              </a:rPr>
              <a:t>CORRECTION</a:t>
            </a:r>
            <a:endParaRPr sz="3200">
              <a:solidFill>
                <a:srgbClr val="FF0000"/>
              </a:solidFill>
              <a:latin typeface="Finger Paint"/>
              <a:ea typeface="Finger Paint"/>
              <a:cs typeface="Finger Paint"/>
              <a:sym typeface="Finger Paint"/>
            </a:endParaRPr>
          </a:p>
          <a:p>
            <a:pPr marL="0" lvl="0" indent="0" algn="l" rtl="0">
              <a:spcBef>
                <a:spcPts val="0"/>
              </a:spcBef>
              <a:spcAft>
                <a:spcPts val="0"/>
              </a:spcAft>
              <a:buNone/>
            </a:pPr>
            <a:endParaRPr/>
          </a:p>
        </p:txBody>
      </p:sp>
      <p:pic>
        <p:nvPicPr>
          <p:cNvPr id="452" name="Google Shape;452;p51"/>
          <p:cNvPicPr preferRelativeResize="0"/>
          <p:nvPr/>
        </p:nvPicPr>
        <p:blipFill>
          <a:blip r:embed="rId4">
            <a:alphaModFix/>
          </a:blip>
          <a:stretch>
            <a:fillRect/>
          </a:stretch>
        </p:blipFill>
        <p:spPr>
          <a:xfrm>
            <a:off x="3083697" y="149950"/>
            <a:ext cx="2501950" cy="3526425"/>
          </a:xfrm>
          <a:prstGeom prst="rect">
            <a:avLst/>
          </a:prstGeom>
          <a:noFill/>
          <a:ln>
            <a:noFill/>
          </a:ln>
        </p:spPr>
      </p:pic>
      <p:graphicFrame>
        <p:nvGraphicFramePr>
          <p:cNvPr id="453" name="Google Shape;453;p51"/>
          <p:cNvGraphicFramePr/>
          <p:nvPr/>
        </p:nvGraphicFramePr>
        <p:xfrm>
          <a:off x="952500" y="3995680"/>
          <a:ext cx="3000000" cy="3000000"/>
        </p:xfrm>
        <a:graphic>
          <a:graphicData uri="http://schemas.openxmlformats.org/drawingml/2006/table">
            <a:tbl>
              <a:tblPr>
                <a:noFill/>
                <a:tableStyleId>{9380F005-6CE4-4901-8B7C-E00243B5F7EF}</a:tableStyleId>
              </a:tblPr>
              <a:tblGrid>
                <a:gridCol w="1809750"/>
                <a:gridCol w="1809750"/>
                <a:gridCol w="1809750"/>
                <a:gridCol w="1809750"/>
              </a:tblGrid>
              <a:tr h="0">
                <a:tc>
                  <a:txBody>
                    <a:bodyPr/>
                    <a:lstStyle/>
                    <a:p>
                      <a:pPr marL="0" lvl="0" indent="0" algn="l" rtl="0">
                        <a:spcBef>
                          <a:spcPts val="0"/>
                        </a:spcBef>
                        <a:spcAft>
                          <a:spcPts val="0"/>
                        </a:spcAft>
                        <a:buNone/>
                      </a:pPr>
                      <a:r>
                        <a:rPr lang="fr"/>
                        <a:t>carré</a:t>
                      </a:r>
                      <a:endParaRPr/>
                    </a:p>
                  </a:txBody>
                  <a:tcPr marL="91425" marR="91425" marT="91425" marB="91425"/>
                </a:tc>
                <a:tc>
                  <a:txBody>
                    <a:bodyPr/>
                    <a:lstStyle/>
                    <a:p>
                      <a:pPr marL="0" lvl="0" indent="0" algn="l" rtl="0">
                        <a:spcBef>
                          <a:spcPts val="0"/>
                        </a:spcBef>
                        <a:spcAft>
                          <a:spcPts val="0"/>
                        </a:spcAft>
                        <a:buNone/>
                      </a:pPr>
                      <a:r>
                        <a:rPr lang="fr"/>
                        <a:t>rectangle</a:t>
                      </a:r>
                      <a:endParaRPr/>
                    </a:p>
                  </a:txBody>
                  <a:tcPr marL="91425" marR="91425" marT="91425" marB="91425"/>
                </a:tc>
                <a:tc>
                  <a:txBody>
                    <a:bodyPr/>
                    <a:lstStyle/>
                    <a:p>
                      <a:pPr marL="0" lvl="0" indent="0" algn="l" rtl="0">
                        <a:spcBef>
                          <a:spcPts val="0"/>
                        </a:spcBef>
                        <a:spcAft>
                          <a:spcPts val="0"/>
                        </a:spcAft>
                        <a:buNone/>
                      </a:pPr>
                      <a:r>
                        <a:rPr lang="fr"/>
                        <a:t> triangle</a:t>
                      </a:r>
                      <a:endParaRPr/>
                    </a:p>
                  </a:txBody>
                  <a:tcPr marL="91425" marR="91425" marT="91425" marB="91425"/>
                </a:tc>
                <a:tc>
                  <a:txBody>
                    <a:bodyPr/>
                    <a:lstStyle/>
                    <a:p>
                      <a:pPr marL="0" lvl="0" indent="0" algn="l" rtl="0">
                        <a:spcBef>
                          <a:spcPts val="0"/>
                        </a:spcBef>
                        <a:spcAft>
                          <a:spcPts val="0"/>
                        </a:spcAft>
                        <a:buNone/>
                      </a:pPr>
                      <a:r>
                        <a:rPr lang="fr"/>
                        <a:t> cercle</a:t>
                      </a:r>
                      <a:endParaRPr/>
                    </a:p>
                  </a:txBody>
                  <a:tcPr marL="91425" marR="91425" marT="91425" marB="91425"/>
                </a:tc>
              </a:tr>
              <a:tr h="0">
                <a:tc>
                  <a:txBody>
                    <a:bodyPr/>
                    <a:lstStyle/>
                    <a:p>
                      <a:pPr marL="0" lvl="0" indent="0" algn="l" rtl="0">
                        <a:spcBef>
                          <a:spcPts val="0"/>
                        </a:spcBef>
                        <a:spcAft>
                          <a:spcPts val="0"/>
                        </a:spcAft>
                        <a:buNone/>
                      </a:pPr>
                      <a:r>
                        <a:rPr lang="fr"/>
                        <a:t>0</a:t>
                      </a:r>
                      <a:endParaRPr/>
                    </a:p>
                  </a:txBody>
                  <a:tcPr marL="91425" marR="91425" marT="91425" marB="91425"/>
                </a:tc>
                <a:tc>
                  <a:txBody>
                    <a:bodyPr/>
                    <a:lstStyle/>
                    <a:p>
                      <a:pPr marL="0" lvl="0" indent="0" algn="l" rtl="0">
                        <a:spcBef>
                          <a:spcPts val="0"/>
                        </a:spcBef>
                        <a:spcAft>
                          <a:spcPts val="0"/>
                        </a:spcAft>
                        <a:buNone/>
                      </a:pPr>
                      <a:r>
                        <a:rPr lang="fr"/>
                        <a:t>6</a:t>
                      </a:r>
                      <a:endParaRPr/>
                    </a:p>
                  </a:txBody>
                  <a:tcPr marL="91425" marR="91425" marT="91425" marB="91425"/>
                </a:tc>
                <a:tc>
                  <a:txBody>
                    <a:bodyPr/>
                    <a:lstStyle/>
                    <a:p>
                      <a:pPr marL="0" lvl="0" indent="0" algn="l" rtl="0">
                        <a:spcBef>
                          <a:spcPts val="0"/>
                        </a:spcBef>
                        <a:spcAft>
                          <a:spcPts val="0"/>
                        </a:spcAft>
                        <a:buNone/>
                      </a:pPr>
                      <a:r>
                        <a:rPr lang="fr"/>
                        <a:t>2</a:t>
                      </a:r>
                      <a:endParaRPr/>
                    </a:p>
                  </a:txBody>
                  <a:tcPr marL="91425" marR="91425" marT="91425" marB="91425"/>
                </a:tc>
                <a:tc>
                  <a:txBody>
                    <a:bodyPr/>
                    <a:lstStyle/>
                    <a:p>
                      <a:pPr marL="0" lvl="0" indent="0" algn="l" rtl="0">
                        <a:spcBef>
                          <a:spcPts val="0"/>
                        </a:spcBef>
                        <a:spcAft>
                          <a:spcPts val="0"/>
                        </a:spcAft>
                        <a:buNone/>
                      </a:pPr>
                      <a:r>
                        <a:rPr lang="fr"/>
                        <a:t>2</a:t>
                      </a:r>
                      <a:endParaRPr/>
                    </a:p>
                  </a:txBody>
                  <a:tcPr marL="91425" marR="91425" marT="91425" marB="91425"/>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6"/>
          <p:cNvPicPr preferRelativeResize="0"/>
          <p:nvPr/>
        </p:nvPicPr>
        <p:blipFill>
          <a:blip r:embed="rId3">
            <a:alphaModFix/>
          </a:blip>
          <a:stretch>
            <a:fillRect/>
          </a:stretch>
        </p:blipFill>
        <p:spPr>
          <a:xfrm>
            <a:off x="0" y="0"/>
            <a:ext cx="9144000" cy="5143500"/>
          </a:xfrm>
          <a:prstGeom prst="rect">
            <a:avLst/>
          </a:prstGeom>
          <a:noFill/>
          <a:ln>
            <a:noFill/>
          </a:ln>
        </p:spPr>
      </p:pic>
      <p:sp>
        <p:nvSpPr>
          <p:cNvPr id="74" name="Google Shape;74;p16"/>
          <p:cNvSpPr txBox="1"/>
          <p:nvPr/>
        </p:nvSpPr>
        <p:spPr>
          <a:xfrm>
            <a:off x="4106475" y="355350"/>
            <a:ext cx="4728600" cy="22164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200">
                <a:solidFill>
                  <a:srgbClr val="0B5394"/>
                </a:solidFill>
                <a:latin typeface="Finger Paint"/>
                <a:ea typeface="Finger Paint"/>
                <a:cs typeface="Finger Paint"/>
                <a:sym typeface="Finger Paint"/>
              </a:rPr>
              <a:t>Certains peintres adorent les formes géométriques!</a:t>
            </a:r>
            <a:endParaRPr sz="2200">
              <a:solidFill>
                <a:srgbClr val="0B5394"/>
              </a:solidFill>
              <a:latin typeface="Finger Paint"/>
              <a:ea typeface="Finger Paint"/>
              <a:cs typeface="Finger Paint"/>
              <a:sym typeface="Finger Paint"/>
            </a:endParaRPr>
          </a:p>
          <a:p>
            <a:pPr marL="0" lvl="0" indent="0" algn="ctr" rtl="0">
              <a:spcBef>
                <a:spcPts val="0"/>
              </a:spcBef>
              <a:spcAft>
                <a:spcPts val="0"/>
              </a:spcAft>
              <a:buNone/>
            </a:pPr>
            <a:r>
              <a:rPr lang="fr" sz="2200">
                <a:solidFill>
                  <a:srgbClr val="0B5394"/>
                </a:solidFill>
                <a:latin typeface="Finger Paint"/>
                <a:ea typeface="Finger Paint"/>
                <a:cs typeface="Finger Paint"/>
                <a:sym typeface="Finger Paint"/>
              </a:rPr>
              <a:t>Auguste Herbin est un peintre du 20ème siècle. Observe le nombre de figures géométriques que tu vois</a:t>
            </a:r>
            <a:endParaRPr sz="2200">
              <a:solidFill>
                <a:srgbClr val="0B5394"/>
              </a:solidFill>
              <a:latin typeface="Finger Paint"/>
              <a:ea typeface="Finger Paint"/>
              <a:cs typeface="Finger Paint"/>
              <a:sym typeface="Finger Paint"/>
            </a:endParaRPr>
          </a:p>
        </p:txBody>
      </p:sp>
      <p:sp>
        <p:nvSpPr>
          <p:cNvPr id="75" name="Google Shape;75;p16"/>
          <p:cNvSpPr txBox="1"/>
          <p:nvPr/>
        </p:nvSpPr>
        <p:spPr>
          <a:xfrm rot="418">
            <a:off x="126775" y="46625"/>
            <a:ext cx="2466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800">
                <a:solidFill>
                  <a:srgbClr val="A64D79"/>
                </a:solidFill>
                <a:latin typeface="Chewy"/>
                <a:ea typeface="Chewy"/>
                <a:cs typeface="Chewy"/>
                <a:sym typeface="Chewy"/>
              </a:rPr>
              <a:t>figure 0</a:t>
            </a:r>
            <a:endParaRPr sz="2800">
              <a:solidFill>
                <a:srgbClr val="A64D79"/>
              </a:solidFill>
              <a:latin typeface="Chewy"/>
              <a:ea typeface="Chewy"/>
              <a:cs typeface="Chewy"/>
              <a:sym typeface="Chewy"/>
            </a:endParaRPr>
          </a:p>
        </p:txBody>
      </p:sp>
      <p:pic>
        <p:nvPicPr>
          <p:cNvPr id="76" name="Google Shape;76;p16"/>
          <p:cNvPicPr preferRelativeResize="0"/>
          <p:nvPr/>
        </p:nvPicPr>
        <p:blipFill>
          <a:blip r:embed="rId4">
            <a:alphaModFix/>
          </a:blip>
          <a:stretch>
            <a:fillRect/>
          </a:stretch>
        </p:blipFill>
        <p:spPr>
          <a:xfrm>
            <a:off x="594100" y="546625"/>
            <a:ext cx="2987000" cy="4223550"/>
          </a:xfrm>
          <a:prstGeom prst="rect">
            <a:avLst/>
          </a:prstGeom>
          <a:noFill/>
          <a:ln>
            <a:noFill/>
          </a:ln>
        </p:spPr>
      </p:pic>
      <p:graphicFrame>
        <p:nvGraphicFramePr>
          <p:cNvPr id="77" name="Google Shape;77;p16"/>
          <p:cNvGraphicFramePr/>
          <p:nvPr/>
        </p:nvGraphicFramePr>
        <p:xfrm>
          <a:off x="3683150" y="3289975"/>
          <a:ext cx="3000000" cy="3000000"/>
        </p:xfrm>
        <a:graphic>
          <a:graphicData uri="http://schemas.openxmlformats.org/drawingml/2006/table">
            <a:tbl>
              <a:tblPr>
                <a:noFill/>
                <a:tableStyleId>{9380F005-6CE4-4901-8B7C-E00243B5F7EF}</a:tableStyleId>
              </a:tblPr>
              <a:tblGrid>
                <a:gridCol w="1341175"/>
                <a:gridCol w="1341175"/>
                <a:gridCol w="1341175"/>
                <a:gridCol w="1341175"/>
              </a:tblGrid>
              <a:tr h="627275">
                <a:tc>
                  <a:txBody>
                    <a:bodyPr/>
                    <a:lstStyle/>
                    <a:p>
                      <a:pPr marL="0" lvl="0" indent="0" algn="ctr" rtl="0">
                        <a:spcBef>
                          <a:spcPts val="0"/>
                        </a:spcBef>
                        <a:spcAft>
                          <a:spcPts val="0"/>
                        </a:spcAft>
                        <a:buNone/>
                      </a:pPr>
                      <a:r>
                        <a:rPr lang="fr" sz="2000"/>
                        <a:t>triangles</a:t>
                      </a:r>
                      <a:endParaRPr sz="2000"/>
                    </a:p>
                  </a:txBody>
                  <a:tcPr marL="91425" marR="91425" marT="91425" marB="91425" anchor="ctr">
                    <a:solidFill>
                      <a:srgbClr val="FFFFFF"/>
                    </a:solidFill>
                  </a:tcPr>
                </a:tc>
                <a:tc>
                  <a:txBody>
                    <a:bodyPr/>
                    <a:lstStyle/>
                    <a:p>
                      <a:pPr marL="0" lvl="0" indent="0" algn="ctr" rtl="0">
                        <a:spcBef>
                          <a:spcPts val="0"/>
                        </a:spcBef>
                        <a:spcAft>
                          <a:spcPts val="0"/>
                        </a:spcAft>
                        <a:buNone/>
                      </a:pPr>
                      <a:r>
                        <a:rPr lang="fr" sz="2000"/>
                        <a:t>carrés</a:t>
                      </a:r>
                      <a:endParaRPr sz="2000"/>
                    </a:p>
                  </a:txBody>
                  <a:tcPr marL="91425" marR="91425" marT="91425" marB="91425" anchor="ctr">
                    <a:solidFill>
                      <a:srgbClr val="FFFFFF"/>
                    </a:solidFill>
                  </a:tcPr>
                </a:tc>
                <a:tc>
                  <a:txBody>
                    <a:bodyPr/>
                    <a:lstStyle/>
                    <a:p>
                      <a:pPr marL="0" lvl="0" indent="0" algn="ctr" rtl="0">
                        <a:spcBef>
                          <a:spcPts val="0"/>
                        </a:spcBef>
                        <a:spcAft>
                          <a:spcPts val="0"/>
                        </a:spcAft>
                        <a:buNone/>
                      </a:pPr>
                      <a:r>
                        <a:rPr lang="fr" sz="1800"/>
                        <a:t>rectangles</a:t>
                      </a:r>
                      <a:endParaRPr sz="1800"/>
                    </a:p>
                  </a:txBody>
                  <a:tcPr marL="91425" marR="91425" marT="91425" marB="91425" anchor="ctr">
                    <a:solidFill>
                      <a:srgbClr val="FFFFFF"/>
                    </a:solidFill>
                  </a:tcPr>
                </a:tc>
                <a:tc>
                  <a:txBody>
                    <a:bodyPr/>
                    <a:lstStyle/>
                    <a:p>
                      <a:pPr marL="0" lvl="0" indent="0" algn="ctr" rtl="0">
                        <a:spcBef>
                          <a:spcPts val="0"/>
                        </a:spcBef>
                        <a:spcAft>
                          <a:spcPts val="0"/>
                        </a:spcAft>
                        <a:buNone/>
                      </a:pPr>
                      <a:r>
                        <a:rPr lang="fr" sz="2000"/>
                        <a:t>cercles</a:t>
                      </a:r>
                      <a:endParaRPr sz="2000"/>
                    </a:p>
                  </a:txBody>
                  <a:tcPr marL="91425" marR="91425" marT="91425" marB="91425" anchor="ctr">
                    <a:solidFill>
                      <a:srgbClr val="FFFFFF"/>
                    </a:solidFill>
                  </a:tcPr>
                </a:tc>
              </a:tr>
              <a:tr h="634400">
                <a:tc>
                  <a:txBody>
                    <a:bodyPr/>
                    <a:lstStyle/>
                    <a:p>
                      <a:pPr marL="0" lvl="0" indent="0" algn="l" rtl="0">
                        <a:spcBef>
                          <a:spcPts val="0"/>
                        </a:spcBef>
                        <a:spcAft>
                          <a:spcPts val="0"/>
                        </a:spcAft>
                        <a:buNone/>
                      </a:pPr>
                      <a:endParaRPr/>
                    </a:p>
                  </a:txBody>
                  <a:tcPr marL="91425" marR="91425" marT="91425" marB="91425" anchor="ctr">
                    <a:solidFill>
                      <a:srgbClr val="FFFFFF"/>
                    </a:solidFill>
                  </a:tcPr>
                </a:tc>
                <a:tc>
                  <a:txBody>
                    <a:bodyPr/>
                    <a:lstStyle/>
                    <a:p>
                      <a:pPr marL="0" lvl="0" indent="0" algn="l" rtl="0">
                        <a:spcBef>
                          <a:spcPts val="0"/>
                        </a:spcBef>
                        <a:spcAft>
                          <a:spcPts val="0"/>
                        </a:spcAft>
                        <a:buNone/>
                      </a:pPr>
                      <a:endParaRPr/>
                    </a:p>
                  </a:txBody>
                  <a:tcPr marL="91425" marR="91425" marT="91425" marB="91425" anchor="ctr">
                    <a:solidFill>
                      <a:srgbClr val="FFFFFF"/>
                    </a:solidFill>
                  </a:tcPr>
                </a:tc>
                <a:tc>
                  <a:txBody>
                    <a:bodyPr/>
                    <a:lstStyle/>
                    <a:p>
                      <a:pPr marL="0" lvl="0" indent="0" algn="l" rtl="0">
                        <a:spcBef>
                          <a:spcPts val="0"/>
                        </a:spcBef>
                        <a:spcAft>
                          <a:spcPts val="0"/>
                        </a:spcAft>
                        <a:buNone/>
                      </a:pPr>
                      <a:endParaRPr/>
                    </a:p>
                  </a:txBody>
                  <a:tcPr marL="91425" marR="91425" marT="91425" marB="91425" anchor="ctr">
                    <a:solidFill>
                      <a:srgbClr val="FFFFFF"/>
                    </a:solidFill>
                  </a:tcPr>
                </a:tc>
                <a:tc>
                  <a:txBody>
                    <a:bodyPr/>
                    <a:lstStyle/>
                    <a:p>
                      <a:pPr marL="0" lvl="0" indent="0" algn="l" rtl="0">
                        <a:spcBef>
                          <a:spcPts val="0"/>
                        </a:spcBef>
                        <a:spcAft>
                          <a:spcPts val="0"/>
                        </a:spcAft>
                        <a:buNone/>
                      </a:pPr>
                      <a:endParaRPr/>
                    </a:p>
                  </a:txBody>
                  <a:tcPr marL="91425" marR="91425" marT="91425" marB="91425" anchor="ctr">
                    <a:solidFill>
                      <a:srgbClr val="FFFFFF"/>
                    </a:solidFill>
                  </a:tcPr>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52"/>
          <p:cNvPicPr preferRelativeResize="0"/>
          <p:nvPr/>
        </p:nvPicPr>
        <p:blipFill>
          <a:blip r:embed="rId3">
            <a:alphaModFix/>
          </a:blip>
          <a:stretch>
            <a:fillRect/>
          </a:stretch>
        </p:blipFill>
        <p:spPr>
          <a:xfrm>
            <a:off x="0" y="0"/>
            <a:ext cx="9144000" cy="5143500"/>
          </a:xfrm>
          <a:prstGeom prst="rect">
            <a:avLst/>
          </a:prstGeom>
          <a:noFill/>
          <a:ln>
            <a:noFill/>
          </a:ln>
        </p:spPr>
      </p:pic>
      <p:sp>
        <p:nvSpPr>
          <p:cNvPr id="459" name="Google Shape;459;p52"/>
          <p:cNvSpPr txBox="1"/>
          <p:nvPr/>
        </p:nvSpPr>
        <p:spPr>
          <a:xfrm>
            <a:off x="4458625" y="355350"/>
            <a:ext cx="4235100" cy="13545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a:solidFill>
                  <a:srgbClr val="0B5394"/>
                </a:solidFill>
                <a:latin typeface="Finger Paint"/>
                <a:ea typeface="Finger Paint"/>
                <a:cs typeface="Finger Paint"/>
                <a:sym typeface="Finger Paint"/>
              </a:rPr>
              <a:t>En expérimentant le procédé de Vassily Kandinsky, complète son oeuvre picturale en traçant des figures géométriques. </a:t>
            </a:r>
            <a:endParaRPr sz="1900">
              <a:solidFill>
                <a:srgbClr val="0B5394"/>
              </a:solidFill>
              <a:latin typeface="Finger Paint"/>
              <a:ea typeface="Finger Paint"/>
              <a:cs typeface="Finger Paint"/>
              <a:sym typeface="Finger Paint"/>
            </a:endParaRPr>
          </a:p>
        </p:txBody>
      </p:sp>
      <p:sp>
        <p:nvSpPr>
          <p:cNvPr id="460" name="Google Shape;460;p52"/>
          <p:cNvSpPr txBox="1"/>
          <p:nvPr/>
        </p:nvSpPr>
        <p:spPr>
          <a:xfrm rot="633">
            <a:off x="126775" y="46625"/>
            <a:ext cx="16293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800">
                <a:solidFill>
                  <a:srgbClr val="A64D79"/>
                </a:solidFill>
                <a:latin typeface="Chewy"/>
                <a:ea typeface="Chewy"/>
                <a:cs typeface="Chewy"/>
                <a:sym typeface="Chewy"/>
              </a:rPr>
              <a:t>figure 17</a:t>
            </a:r>
            <a:endParaRPr sz="2800">
              <a:solidFill>
                <a:srgbClr val="A64D79"/>
              </a:solidFill>
              <a:latin typeface="Chewy"/>
              <a:ea typeface="Chewy"/>
              <a:cs typeface="Chewy"/>
              <a:sym typeface="Chewy"/>
            </a:endParaRPr>
          </a:p>
        </p:txBody>
      </p:sp>
      <p:sp>
        <p:nvSpPr>
          <p:cNvPr id="461" name="Google Shape;461;p52"/>
          <p:cNvSpPr txBox="1"/>
          <p:nvPr/>
        </p:nvSpPr>
        <p:spPr>
          <a:xfrm>
            <a:off x="1834200" y="735475"/>
            <a:ext cx="14934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500" b="1">
                <a:solidFill>
                  <a:srgbClr val="15B021"/>
                </a:solidFill>
              </a:rPr>
              <a:t>Pour insérer une image, clique droit copier/ coller</a:t>
            </a:r>
            <a:endParaRPr sz="1500" b="1">
              <a:solidFill>
                <a:srgbClr val="15B021"/>
              </a:solidFill>
            </a:endParaRPr>
          </a:p>
        </p:txBody>
      </p:sp>
      <p:sp>
        <p:nvSpPr>
          <p:cNvPr id="462" name="Google Shape;462;p52"/>
          <p:cNvSpPr txBox="1"/>
          <p:nvPr/>
        </p:nvSpPr>
        <p:spPr>
          <a:xfrm>
            <a:off x="5400374" y="1999593"/>
            <a:ext cx="21654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pic>
        <p:nvPicPr>
          <p:cNvPr id="463" name="Google Shape;463;p52"/>
          <p:cNvPicPr preferRelativeResize="0"/>
          <p:nvPr/>
        </p:nvPicPr>
        <p:blipFill>
          <a:blip r:embed="rId4">
            <a:alphaModFix/>
          </a:blip>
          <a:stretch>
            <a:fillRect/>
          </a:stretch>
        </p:blipFill>
        <p:spPr>
          <a:xfrm>
            <a:off x="724225" y="844075"/>
            <a:ext cx="3287150" cy="4108925"/>
          </a:xfrm>
          <a:prstGeom prst="rect">
            <a:avLst/>
          </a:prstGeom>
          <a:noFill/>
          <a:ln>
            <a:noFill/>
          </a:ln>
        </p:spPr>
      </p:pic>
      <p:pic>
        <p:nvPicPr>
          <p:cNvPr id="464" name="Google Shape;464;p52"/>
          <p:cNvPicPr preferRelativeResize="0"/>
          <p:nvPr/>
        </p:nvPicPr>
        <p:blipFill>
          <a:blip r:embed="rId5">
            <a:alphaModFix/>
          </a:blip>
          <a:stretch>
            <a:fillRect/>
          </a:stretch>
        </p:blipFill>
        <p:spPr>
          <a:xfrm>
            <a:off x="5604775" y="2002350"/>
            <a:ext cx="2222299" cy="305629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53"/>
          <p:cNvPicPr preferRelativeResize="0"/>
          <p:nvPr/>
        </p:nvPicPr>
        <p:blipFill>
          <a:blip r:embed="rId3">
            <a:alphaModFix/>
          </a:blip>
          <a:stretch>
            <a:fillRect/>
          </a:stretch>
        </p:blipFill>
        <p:spPr>
          <a:xfrm>
            <a:off x="0" y="0"/>
            <a:ext cx="9144000" cy="5143500"/>
          </a:xfrm>
          <a:prstGeom prst="rect">
            <a:avLst/>
          </a:prstGeom>
          <a:noFill/>
          <a:ln>
            <a:noFill/>
          </a:ln>
        </p:spPr>
      </p:pic>
      <p:sp>
        <p:nvSpPr>
          <p:cNvPr id="470" name="Google Shape;470;p53"/>
          <p:cNvSpPr txBox="1"/>
          <p:nvPr/>
        </p:nvSpPr>
        <p:spPr>
          <a:xfrm rot="566">
            <a:off x="126775" y="46625"/>
            <a:ext cx="18228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800">
                <a:solidFill>
                  <a:srgbClr val="A64D79"/>
                </a:solidFill>
                <a:latin typeface="Chewy"/>
                <a:ea typeface="Chewy"/>
                <a:cs typeface="Chewy"/>
                <a:sym typeface="Chewy"/>
              </a:rPr>
              <a:t>figure 17</a:t>
            </a:r>
            <a:endParaRPr sz="2800">
              <a:solidFill>
                <a:srgbClr val="A64D79"/>
              </a:solidFill>
              <a:latin typeface="Chewy"/>
              <a:ea typeface="Chewy"/>
              <a:cs typeface="Chewy"/>
              <a:sym typeface="Chewy"/>
            </a:endParaRPr>
          </a:p>
        </p:txBody>
      </p:sp>
      <p:sp>
        <p:nvSpPr>
          <p:cNvPr id="471" name="Google Shape;471;p53"/>
          <p:cNvSpPr txBox="1"/>
          <p:nvPr/>
        </p:nvSpPr>
        <p:spPr>
          <a:xfrm>
            <a:off x="1834200" y="735475"/>
            <a:ext cx="1493400" cy="1800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500" b="1">
                <a:solidFill>
                  <a:srgbClr val="15B021"/>
                </a:solidFill>
              </a:rPr>
              <a:t>Pour corriger votre page, copier / coller les images et le texte sur cette diapositive </a:t>
            </a:r>
            <a:endParaRPr sz="1500" b="1">
              <a:solidFill>
                <a:srgbClr val="15B021"/>
              </a:solidFill>
            </a:endParaRPr>
          </a:p>
        </p:txBody>
      </p:sp>
      <p:sp>
        <p:nvSpPr>
          <p:cNvPr id="472" name="Google Shape;472;p53"/>
          <p:cNvSpPr txBox="1"/>
          <p:nvPr/>
        </p:nvSpPr>
        <p:spPr>
          <a:xfrm>
            <a:off x="5394375" y="2118450"/>
            <a:ext cx="2152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sp>
        <p:nvSpPr>
          <p:cNvPr id="473" name="Google Shape;473;p53"/>
          <p:cNvSpPr txBox="1"/>
          <p:nvPr/>
        </p:nvSpPr>
        <p:spPr>
          <a:xfrm>
            <a:off x="6022800" y="4551650"/>
            <a:ext cx="3312600" cy="8928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3200">
                <a:solidFill>
                  <a:srgbClr val="FF0000"/>
                </a:solidFill>
                <a:latin typeface="Finger Paint"/>
                <a:ea typeface="Finger Paint"/>
                <a:cs typeface="Finger Paint"/>
                <a:sym typeface="Finger Paint"/>
              </a:rPr>
              <a:t>CORRECTION</a:t>
            </a:r>
            <a:endParaRPr sz="3200">
              <a:solidFill>
                <a:srgbClr val="FF0000"/>
              </a:solidFill>
              <a:latin typeface="Finger Paint"/>
              <a:ea typeface="Finger Paint"/>
              <a:cs typeface="Finger Paint"/>
              <a:sym typeface="Finger Paint"/>
            </a:endParaRPr>
          </a:p>
          <a:p>
            <a:pPr marL="0" lvl="0" indent="0" algn="l" rtl="0">
              <a:spcBef>
                <a:spcPts val="0"/>
              </a:spcBef>
              <a:spcAft>
                <a:spcPts val="0"/>
              </a:spcAft>
              <a:buNone/>
            </a:pPr>
            <a:endParaRPr/>
          </a:p>
        </p:txBody>
      </p:sp>
      <p:pic>
        <p:nvPicPr>
          <p:cNvPr id="474" name="Google Shape;474;p53"/>
          <p:cNvPicPr preferRelativeResize="0"/>
          <p:nvPr/>
        </p:nvPicPr>
        <p:blipFill>
          <a:blip r:embed="rId4">
            <a:alphaModFix/>
          </a:blip>
          <a:stretch>
            <a:fillRect/>
          </a:stretch>
        </p:blipFill>
        <p:spPr>
          <a:xfrm>
            <a:off x="919875" y="836725"/>
            <a:ext cx="4474498" cy="335636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54"/>
          <p:cNvPicPr preferRelativeResize="0"/>
          <p:nvPr/>
        </p:nvPicPr>
        <p:blipFill>
          <a:blip r:embed="rId3">
            <a:alphaModFix/>
          </a:blip>
          <a:stretch>
            <a:fillRect/>
          </a:stretch>
        </p:blipFill>
        <p:spPr>
          <a:xfrm>
            <a:off x="0" y="0"/>
            <a:ext cx="9144000" cy="5143500"/>
          </a:xfrm>
          <a:prstGeom prst="rect">
            <a:avLst/>
          </a:prstGeom>
          <a:noFill/>
          <a:ln>
            <a:noFill/>
          </a:ln>
        </p:spPr>
      </p:pic>
      <p:sp>
        <p:nvSpPr>
          <p:cNvPr id="480" name="Google Shape;480;p54"/>
          <p:cNvSpPr txBox="1"/>
          <p:nvPr/>
        </p:nvSpPr>
        <p:spPr>
          <a:xfrm>
            <a:off x="4106475" y="355350"/>
            <a:ext cx="4728600" cy="12006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200">
                <a:solidFill>
                  <a:srgbClr val="0B5394"/>
                </a:solidFill>
                <a:latin typeface="Finger Paint"/>
                <a:ea typeface="Finger Paint"/>
                <a:cs typeface="Finger Paint"/>
                <a:sym typeface="Finger Paint"/>
              </a:rPr>
              <a:t>Quel est le point commun entre toutes ces oeuvres d’art?</a:t>
            </a:r>
            <a:endParaRPr sz="2200">
              <a:solidFill>
                <a:srgbClr val="0B5394"/>
              </a:solidFill>
              <a:latin typeface="Finger Paint"/>
              <a:ea typeface="Finger Paint"/>
              <a:cs typeface="Finger Paint"/>
              <a:sym typeface="Finger Paint"/>
            </a:endParaRPr>
          </a:p>
        </p:txBody>
      </p:sp>
      <p:sp>
        <p:nvSpPr>
          <p:cNvPr id="481" name="Google Shape;481;p54"/>
          <p:cNvSpPr txBox="1"/>
          <p:nvPr/>
        </p:nvSpPr>
        <p:spPr>
          <a:xfrm rot="644">
            <a:off x="126775" y="46625"/>
            <a:ext cx="16017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800">
                <a:solidFill>
                  <a:srgbClr val="A64D79"/>
                </a:solidFill>
                <a:latin typeface="Chewy"/>
                <a:ea typeface="Chewy"/>
                <a:cs typeface="Chewy"/>
                <a:sym typeface="Chewy"/>
              </a:rPr>
              <a:t>figure 18</a:t>
            </a:r>
            <a:endParaRPr sz="2800">
              <a:solidFill>
                <a:srgbClr val="A64D79"/>
              </a:solidFill>
              <a:latin typeface="Chewy"/>
              <a:ea typeface="Chewy"/>
              <a:cs typeface="Chewy"/>
              <a:sym typeface="Chewy"/>
            </a:endParaRPr>
          </a:p>
        </p:txBody>
      </p:sp>
      <p:sp>
        <p:nvSpPr>
          <p:cNvPr id="482" name="Google Shape;482;p54"/>
          <p:cNvSpPr txBox="1"/>
          <p:nvPr/>
        </p:nvSpPr>
        <p:spPr>
          <a:xfrm>
            <a:off x="1834200" y="735475"/>
            <a:ext cx="14934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500" b="1">
                <a:solidFill>
                  <a:srgbClr val="15B021"/>
                </a:solidFill>
              </a:rPr>
              <a:t>Pour insérer une image, clique droit copier/ coller</a:t>
            </a:r>
            <a:endParaRPr sz="1500" b="1">
              <a:solidFill>
                <a:srgbClr val="15B021"/>
              </a:solidFill>
            </a:endParaRPr>
          </a:p>
        </p:txBody>
      </p:sp>
      <p:pic>
        <p:nvPicPr>
          <p:cNvPr id="483" name="Google Shape;483;p54"/>
          <p:cNvPicPr preferRelativeResize="0"/>
          <p:nvPr/>
        </p:nvPicPr>
        <p:blipFill>
          <a:blip r:embed="rId4">
            <a:alphaModFix/>
          </a:blip>
          <a:stretch>
            <a:fillRect/>
          </a:stretch>
        </p:blipFill>
        <p:spPr>
          <a:xfrm>
            <a:off x="126775" y="878550"/>
            <a:ext cx="1997575" cy="1997575"/>
          </a:xfrm>
          <a:prstGeom prst="rect">
            <a:avLst/>
          </a:prstGeom>
          <a:noFill/>
          <a:ln>
            <a:noFill/>
          </a:ln>
        </p:spPr>
      </p:pic>
      <p:pic>
        <p:nvPicPr>
          <p:cNvPr id="484" name="Google Shape;484;p54"/>
          <p:cNvPicPr preferRelativeResize="0"/>
          <p:nvPr/>
        </p:nvPicPr>
        <p:blipFill>
          <a:blip r:embed="rId5">
            <a:alphaModFix/>
          </a:blip>
          <a:stretch>
            <a:fillRect/>
          </a:stretch>
        </p:blipFill>
        <p:spPr>
          <a:xfrm>
            <a:off x="2124350" y="878550"/>
            <a:ext cx="2232576" cy="1997574"/>
          </a:xfrm>
          <a:prstGeom prst="rect">
            <a:avLst/>
          </a:prstGeom>
          <a:noFill/>
          <a:ln>
            <a:noFill/>
          </a:ln>
        </p:spPr>
      </p:pic>
      <p:pic>
        <p:nvPicPr>
          <p:cNvPr id="485" name="Google Shape;485;p54"/>
          <p:cNvPicPr preferRelativeResize="0"/>
          <p:nvPr/>
        </p:nvPicPr>
        <p:blipFill>
          <a:blip r:embed="rId6">
            <a:alphaModFix/>
          </a:blip>
          <a:stretch>
            <a:fillRect/>
          </a:stretch>
        </p:blipFill>
        <p:spPr>
          <a:xfrm>
            <a:off x="134575" y="2876125"/>
            <a:ext cx="1903651" cy="1453099"/>
          </a:xfrm>
          <a:prstGeom prst="rect">
            <a:avLst/>
          </a:prstGeom>
          <a:noFill/>
          <a:ln>
            <a:noFill/>
          </a:ln>
        </p:spPr>
      </p:pic>
      <p:pic>
        <p:nvPicPr>
          <p:cNvPr id="486" name="Google Shape;486;p54"/>
          <p:cNvPicPr preferRelativeResize="0"/>
          <p:nvPr/>
        </p:nvPicPr>
        <p:blipFill>
          <a:blip r:embed="rId7">
            <a:alphaModFix/>
          </a:blip>
          <a:stretch>
            <a:fillRect/>
          </a:stretch>
        </p:blipFill>
        <p:spPr>
          <a:xfrm>
            <a:off x="2561275" y="2876125"/>
            <a:ext cx="1358725" cy="19349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55"/>
          <p:cNvPicPr preferRelativeResize="0"/>
          <p:nvPr/>
        </p:nvPicPr>
        <p:blipFill>
          <a:blip r:embed="rId3">
            <a:alphaModFix/>
          </a:blip>
          <a:stretch>
            <a:fillRect/>
          </a:stretch>
        </p:blipFill>
        <p:spPr>
          <a:xfrm>
            <a:off x="0" y="0"/>
            <a:ext cx="9144000" cy="5143500"/>
          </a:xfrm>
          <a:prstGeom prst="rect">
            <a:avLst/>
          </a:prstGeom>
          <a:noFill/>
          <a:ln>
            <a:noFill/>
          </a:ln>
        </p:spPr>
      </p:pic>
      <p:sp>
        <p:nvSpPr>
          <p:cNvPr id="492" name="Google Shape;492;p55"/>
          <p:cNvSpPr txBox="1"/>
          <p:nvPr/>
        </p:nvSpPr>
        <p:spPr>
          <a:xfrm rot="566">
            <a:off x="126775" y="46625"/>
            <a:ext cx="18228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800">
                <a:solidFill>
                  <a:srgbClr val="A64D79"/>
                </a:solidFill>
                <a:latin typeface="Chewy"/>
                <a:ea typeface="Chewy"/>
                <a:cs typeface="Chewy"/>
                <a:sym typeface="Chewy"/>
              </a:rPr>
              <a:t>figure 18</a:t>
            </a:r>
            <a:endParaRPr sz="2800">
              <a:solidFill>
                <a:srgbClr val="A64D79"/>
              </a:solidFill>
              <a:latin typeface="Chewy"/>
              <a:ea typeface="Chewy"/>
              <a:cs typeface="Chewy"/>
              <a:sym typeface="Chewy"/>
            </a:endParaRPr>
          </a:p>
        </p:txBody>
      </p:sp>
      <p:sp>
        <p:nvSpPr>
          <p:cNvPr id="493" name="Google Shape;493;p55"/>
          <p:cNvSpPr txBox="1"/>
          <p:nvPr/>
        </p:nvSpPr>
        <p:spPr>
          <a:xfrm>
            <a:off x="1834200" y="735475"/>
            <a:ext cx="1493400" cy="1800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500" b="1">
                <a:solidFill>
                  <a:srgbClr val="15B021"/>
                </a:solidFill>
              </a:rPr>
              <a:t>Pour corriger votre page, copier / coller les images et le texte sur cette diapositive </a:t>
            </a:r>
            <a:endParaRPr sz="1500" b="1">
              <a:solidFill>
                <a:srgbClr val="15B021"/>
              </a:solidFill>
            </a:endParaRPr>
          </a:p>
        </p:txBody>
      </p:sp>
      <p:sp>
        <p:nvSpPr>
          <p:cNvPr id="494" name="Google Shape;494;p55"/>
          <p:cNvSpPr txBox="1"/>
          <p:nvPr/>
        </p:nvSpPr>
        <p:spPr>
          <a:xfrm>
            <a:off x="5394375" y="2118450"/>
            <a:ext cx="2152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sp>
        <p:nvSpPr>
          <p:cNvPr id="495" name="Google Shape;495;p55"/>
          <p:cNvSpPr txBox="1"/>
          <p:nvPr/>
        </p:nvSpPr>
        <p:spPr>
          <a:xfrm>
            <a:off x="5339400" y="499200"/>
            <a:ext cx="3312600" cy="8928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3200">
                <a:solidFill>
                  <a:srgbClr val="FF0000"/>
                </a:solidFill>
                <a:latin typeface="Finger Paint"/>
                <a:ea typeface="Finger Paint"/>
                <a:cs typeface="Finger Paint"/>
                <a:sym typeface="Finger Paint"/>
              </a:rPr>
              <a:t>CORRECTION</a:t>
            </a:r>
            <a:endParaRPr sz="3200">
              <a:solidFill>
                <a:srgbClr val="FF0000"/>
              </a:solidFill>
              <a:latin typeface="Finger Paint"/>
              <a:ea typeface="Finger Paint"/>
              <a:cs typeface="Finger Paint"/>
              <a:sym typeface="Finger Paint"/>
            </a:endParaRPr>
          </a:p>
          <a:p>
            <a:pPr marL="0" lvl="0" indent="0" algn="l" rtl="0">
              <a:spcBef>
                <a:spcPts val="0"/>
              </a:spcBef>
              <a:spcAft>
                <a:spcPts val="0"/>
              </a:spcAft>
              <a:buNone/>
            </a:pPr>
            <a:endParaRPr/>
          </a:p>
        </p:txBody>
      </p:sp>
      <p:pic>
        <p:nvPicPr>
          <p:cNvPr id="496" name="Google Shape;496;p55"/>
          <p:cNvPicPr preferRelativeResize="0"/>
          <p:nvPr/>
        </p:nvPicPr>
        <p:blipFill>
          <a:blip r:embed="rId4">
            <a:alphaModFix/>
          </a:blip>
          <a:stretch>
            <a:fillRect/>
          </a:stretch>
        </p:blipFill>
        <p:spPr>
          <a:xfrm>
            <a:off x="126775" y="878550"/>
            <a:ext cx="1997575" cy="1997575"/>
          </a:xfrm>
          <a:prstGeom prst="rect">
            <a:avLst/>
          </a:prstGeom>
          <a:noFill/>
          <a:ln>
            <a:noFill/>
          </a:ln>
        </p:spPr>
      </p:pic>
      <p:pic>
        <p:nvPicPr>
          <p:cNvPr id="497" name="Google Shape;497;p55"/>
          <p:cNvPicPr preferRelativeResize="0"/>
          <p:nvPr/>
        </p:nvPicPr>
        <p:blipFill>
          <a:blip r:embed="rId5">
            <a:alphaModFix/>
          </a:blip>
          <a:stretch>
            <a:fillRect/>
          </a:stretch>
        </p:blipFill>
        <p:spPr>
          <a:xfrm>
            <a:off x="2124350" y="878550"/>
            <a:ext cx="2232576" cy="1997574"/>
          </a:xfrm>
          <a:prstGeom prst="rect">
            <a:avLst/>
          </a:prstGeom>
          <a:noFill/>
          <a:ln>
            <a:noFill/>
          </a:ln>
        </p:spPr>
      </p:pic>
      <p:pic>
        <p:nvPicPr>
          <p:cNvPr id="498" name="Google Shape;498;p55"/>
          <p:cNvPicPr preferRelativeResize="0"/>
          <p:nvPr/>
        </p:nvPicPr>
        <p:blipFill>
          <a:blip r:embed="rId6">
            <a:alphaModFix/>
          </a:blip>
          <a:stretch>
            <a:fillRect/>
          </a:stretch>
        </p:blipFill>
        <p:spPr>
          <a:xfrm>
            <a:off x="134575" y="2876125"/>
            <a:ext cx="1903651" cy="1453099"/>
          </a:xfrm>
          <a:prstGeom prst="rect">
            <a:avLst/>
          </a:prstGeom>
          <a:noFill/>
          <a:ln>
            <a:noFill/>
          </a:ln>
        </p:spPr>
      </p:pic>
      <p:pic>
        <p:nvPicPr>
          <p:cNvPr id="499" name="Google Shape;499;p55"/>
          <p:cNvPicPr preferRelativeResize="0"/>
          <p:nvPr/>
        </p:nvPicPr>
        <p:blipFill>
          <a:blip r:embed="rId7">
            <a:alphaModFix/>
          </a:blip>
          <a:stretch>
            <a:fillRect/>
          </a:stretch>
        </p:blipFill>
        <p:spPr>
          <a:xfrm>
            <a:off x="2561275" y="2876125"/>
            <a:ext cx="1358725" cy="1934900"/>
          </a:xfrm>
          <a:prstGeom prst="rect">
            <a:avLst/>
          </a:prstGeom>
          <a:noFill/>
          <a:ln>
            <a:noFill/>
          </a:ln>
        </p:spPr>
      </p:pic>
      <p:sp>
        <p:nvSpPr>
          <p:cNvPr id="500" name="Google Shape;500;p55"/>
          <p:cNvSpPr txBox="1"/>
          <p:nvPr/>
        </p:nvSpPr>
        <p:spPr>
          <a:xfrm>
            <a:off x="4274325" y="3002375"/>
            <a:ext cx="4728600" cy="12006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200">
                <a:solidFill>
                  <a:srgbClr val="0B5394"/>
                </a:solidFill>
                <a:latin typeface="Finger Paint"/>
                <a:ea typeface="Finger Paint"/>
                <a:cs typeface="Finger Paint"/>
                <a:sym typeface="Finger Paint"/>
              </a:rPr>
              <a:t>Le triangle est la forme géométrique commune à ces oeuvres d’art.</a:t>
            </a:r>
            <a:endParaRPr sz="2200">
              <a:solidFill>
                <a:srgbClr val="0B5394"/>
              </a:solidFill>
              <a:latin typeface="Finger Paint"/>
              <a:ea typeface="Finger Paint"/>
              <a:cs typeface="Finger Paint"/>
              <a:sym typeface="Finger Pain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56"/>
          <p:cNvPicPr preferRelativeResize="0"/>
          <p:nvPr/>
        </p:nvPicPr>
        <p:blipFill>
          <a:blip r:embed="rId3">
            <a:alphaModFix/>
          </a:blip>
          <a:stretch>
            <a:fillRect/>
          </a:stretch>
        </p:blipFill>
        <p:spPr>
          <a:xfrm>
            <a:off x="0" y="0"/>
            <a:ext cx="9144000" cy="5143500"/>
          </a:xfrm>
          <a:prstGeom prst="rect">
            <a:avLst/>
          </a:prstGeom>
          <a:noFill/>
          <a:ln>
            <a:noFill/>
          </a:ln>
        </p:spPr>
      </p:pic>
      <p:sp>
        <p:nvSpPr>
          <p:cNvPr id="506" name="Google Shape;506;p56"/>
          <p:cNvSpPr txBox="1"/>
          <p:nvPr/>
        </p:nvSpPr>
        <p:spPr>
          <a:xfrm>
            <a:off x="4106475" y="355350"/>
            <a:ext cx="4728600" cy="5232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200">
                <a:solidFill>
                  <a:srgbClr val="0B5394"/>
                </a:solidFill>
                <a:latin typeface="Finger Paint"/>
                <a:ea typeface="Finger Paint"/>
                <a:cs typeface="Finger Paint"/>
                <a:sym typeface="Finger Paint"/>
              </a:rPr>
              <a:t>TEXTE</a:t>
            </a:r>
            <a:endParaRPr sz="2200">
              <a:solidFill>
                <a:srgbClr val="0B5394"/>
              </a:solidFill>
              <a:latin typeface="Finger Paint"/>
              <a:ea typeface="Finger Paint"/>
              <a:cs typeface="Finger Paint"/>
              <a:sym typeface="Finger Paint"/>
            </a:endParaRPr>
          </a:p>
        </p:txBody>
      </p:sp>
      <p:sp>
        <p:nvSpPr>
          <p:cNvPr id="507" name="Google Shape;507;p56"/>
          <p:cNvSpPr txBox="1"/>
          <p:nvPr/>
        </p:nvSpPr>
        <p:spPr>
          <a:xfrm rot="638">
            <a:off x="126775" y="46625"/>
            <a:ext cx="16155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800">
                <a:solidFill>
                  <a:srgbClr val="A64D79"/>
                </a:solidFill>
                <a:latin typeface="Chewy"/>
                <a:ea typeface="Chewy"/>
                <a:cs typeface="Chewy"/>
                <a:sym typeface="Chewy"/>
              </a:rPr>
              <a:t>figure 19</a:t>
            </a:r>
            <a:endParaRPr sz="2800">
              <a:solidFill>
                <a:srgbClr val="A64D79"/>
              </a:solidFill>
              <a:latin typeface="Chewy"/>
              <a:ea typeface="Chewy"/>
              <a:cs typeface="Chewy"/>
              <a:sym typeface="Chewy"/>
            </a:endParaRPr>
          </a:p>
        </p:txBody>
      </p:sp>
      <p:sp>
        <p:nvSpPr>
          <p:cNvPr id="508" name="Google Shape;508;p56"/>
          <p:cNvSpPr txBox="1"/>
          <p:nvPr/>
        </p:nvSpPr>
        <p:spPr>
          <a:xfrm>
            <a:off x="1834200" y="735475"/>
            <a:ext cx="14934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500" b="1">
                <a:solidFill>
                  <a:srgbClr val="15B021"/>
                </a:solidFill>
              </a:rPr>
              <a:t>Pour insérer une image, clique droit copier/ coller</a:t>
            </a:r>
            <a:endParaRPr sz="1500" b="1">
              <a:solidFill>
                <a:srgbClr val="15B021"/>
              </a:solidFill>
            </a:endParaRPr>
          </a:p>
        </p:txBody>
      </p:sp>
      <p:sp>
        <p:nvSpPr>
          <p:cNvPr id="509" name="Google Shape;509;p56"/>
          <p:cNvSpPr txBox="1"/>
          <p:nvPr/>
        </p:nvSpPr>
        <p:spPr>
          <a:xfrm>
            <a:off x="5394375" y="2118450"/>
            <a:ext cx="2152800" cy="1569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500" b="1">
                <a:solidFill>
                  <a:srgbClr val="15B021"/>
                </a:solidFill>
              </a:rPr>
              <a:t>Pour insérer un tableau, cliquer sur insertion/ tableau puis choisissez le nombre de colonnes et de lignes.</a:t>
            </a:r>
            <a:endParaRPr sz="1500" b="1">
              <a:solidFill>
                <a:srgbClr val="15B021"/>
              </a:solidFill>
            </a:endParaRPr>
          </a:p>
        </p:txBody>
      </p:sp>
      <p:pic>
        <p:nvPicPr>
          <p:cNvPr id="510" name="Google Shape;510;p56"/>
          <p:cNvPicPr preferRelativeResize="0"/>
          <p:nvPr/>
        </p:nvPicPr>
        <p:blipFill>
          <a:blip r:embed="rId4">
            <a:alphaModFix/>
          </a:blip>
          <a:stretch>
            <a:fillRect/>
          </a:stretch>
        </p:blipFill>
        <p:spPr>
          <a:xfrm>
            <a:off x="846675" y="878550"/>
            <a:ext cx="7563150" cy="34270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p57"/>
          <p:cNvPicPr preferRelativeResize="0"/>
          <p:nvPr/>
        </p:nvPicPr>
        <p:blipFill>
          <a:blip r:embed="rId3">
            <a:alphaModFix/>
          </a:blip>
          <a:stretch>
            <a:fillRect/>
          </a:stretch>
        </p:blipFill>
        <p:spPr>
          <a:xfrm>
            <a:off x="0" y="0"/>
            <a:ext cx="9144000" cy="5143500"/>
          </a:xfrm>
          <a:prstGeom prst="rect">
            <a:avLst/>
          </a:prstGeom>
          <a:noFill/>
          <a:ln>
            <a:noFill/>
          </a:ln>
        </p:spPr>
      </p:pic>
      <p:sp>
        <p:nvSpPr>
          <p:cNvPr id="516" name="Google Shape;516;p57"/>
          <p:cNvSpPr txBox="1"/>
          <p:nvPr/>
        </p:nvSpPr>
        <p:spPr>
          <a:xfrm rot="566">
            <a:off x="126775" y="46625"/>
            <a:ext cx="18228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800">
                <a:solidFill>
                  <a:srgbClr val="A64D79"/>
                </a:solidFill>
                <a:latin typeface="Chewy"/>
                <a:ea typeface="Chewy"/>
                <a:cs typeface="Chewy"/>
                <a:sym typeface="Chewy"/>
              </a:rPr>
              <a:t>figure 19</a:t>
            </a:r>
            <a:endParaRPr sz="2800">
              <a:solidFill>
                <a:srgbClr val="A64D79"/>
              </a:solidFill>
              <a:latin typeface="Chewy"/>
              <a:ea typeface="Chewy"/>
              <a:cs typeface="Chewy"/>
              <a:sym typeface="Chewy"/>
            </a:endParaRPr>
          </a:p>
        </p:txBody>
      </p:sp>
      <p:sp>
        <p:nvSpPr>
          <p:cNvPr id="517" name="Google Shape;517;p57"/>
          <p:cNvSpPr txBox="1"/>
          <p:nvPr/>
        </p:nvSpPr>
        <p:spPr>
          <a:xfrm>
            <a:off x="1834200" y="735475"/>
            <a:ext cx="1493400" cy="1800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500" b="1">
                <a:solidFill>
                  <a:srgbClr val="15B021"/>
                </a:solidFill>
              </a:rPr>
              <a:t>Pour corriger votre page, copier / coller les images et le texte sur cette diapositive </a:t>
            </a:r>
            <a:endParaRPr sz="1500" b="1">
              <a:solidFill>
                <a:srgbClr val="15B021"/>
              </a:solidFill>
            </a:endParaRPr>
          </a:p>
        </p:txBody>
      </p:sp>
      <p:sp>
        <p:nvSpPr>
          <p:cNvPr id="518" name="Google Shape;518;p57"/>
          <p:cNvSpPr txBox="1"/>
          <p:nvPr/>
        </p:nvSpPr>
        <p:spPr>
          <a:xfrm>
            <a:off x="5394375" y="2118450"/>
            <a:ext cx="2152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sp>
        <p:nvSpPr>
          <p:cNvPr id="519" name="Google Shape;519;p57"/>
          <p:cNvSpPr txBox="1"/>
          <p:nvPr/>
        </p:nvSpPr>
        <p:spPr>
          <a:xfrm>
            <a:off x="6022800" y="4551650"/>
            <a:ext cx="3312600" cy="8928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3200">
                <a:solidFill>
                  <a:srgbClr val="FF0000"/>
                </a:solidFill>
                <a:latin typeface="Finger Paint"/>
                <a:ea typeface="Finger Paint"/>
                <a:cs typeface="Finger Paint"/>
                <a:sym typeface="Finger Paint"/>
              </a:rPr>
              <a:t>CORRECTION</a:t>
            </a:r>
            <a:endParaRPr sz="3200">
              <a:solidFill>
                <a:srgbClr val="FF0000"/>
              </a:solidFill>
              <a:latin typeface="Finger Paint"/>
              <a:ea typeface="Finger Paint"/>
              <a:cs typeface="Finger Paint"/>
              <a:sym typeface="Finger Paint"/>
            </a:endParaRPr>
          </a:p>
          <a:p>
            <a:pPr marL="0" lvl="0" indent="0" algn="l" rtl="0">
              <a:spcBef>
                <a:spcPts val="0"/>
              </a:spcBef>
              <a:spcAft>
                <a:spcPts val="0"/>
              </a:spcAft>
              <a:buNone/>
            </a:pPr>
            <a:endParaRPr/>
          </a:p>
        </p:txBody>
      </p:sp>
      <p:pic>
        <p:nvPicPr>
          <p:cNvPr id="520" name="Google Shape;520;p57"/>
          <p:cNvPicPr preferRelativeResize="0"/>
          <p:nvPr/>
        </p:nvPicPr>
        <p:blipFill>
          <a:blip r:embed="rId4">
            <a:alphaModFix/>
          </a:blip>
          <a:stretch>
            <a:fillRect/>
          </a:stretch>
        </p:blipFill>
        <p:spPr>
          <a:xfrm>
            <a:off x="846675" y="878550"/>
            <a:ext cx="7563150" cy="3427050"/>
          </a:xfrm>
          <a:prstGeom prst="rect">
            <a:avLst/>
          </a:prstGeom>
          <a:noFill/>
          <a:ln>
            <a:noFill/>
          </a:ln>
        </p:spPr>
      </p:pic>
      <p:sp>
        <p:nvSpPr>
          <p:cNvPr id="521" name="Google Shape;521;p57"/>
          <p:cNvSpPr txBox="1"/>
          <p:nvPr/>
        </p:nvSpPr>
        <p:spPr>
          <a:xfrm>
            <a:off x="6131650" y="2201325"/>
            <a:ext cx="40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solidFill>
                  <a:srgbClr val="FF0000"/>
                </a:solidFill>
              </a:rPr>
              <a:t>11</a:t>
            </a:r>
            <a:endParaRPr>
              <a:solidFill>
                <a:srgbClr val="FF0000"/>
              </a:solidFill>
            </a:endParaRPr>
          </a:p>
        </p:txBody>
      </p:sp>
      <p:sp>
        <p:nvSpPr>
          <p:cNvPr id="522" name="Google Shape;522;p57"/>
          <p:cNvSpPr txBox="1"/>
          <p:nvPr/>
        </p:nvSpPr>
        <p:spPr>
          <a:xfrm>
            <a:off x="6131650" y="2887125"/>
            <a:ext cx="401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solidFill>
                  <a:srgbClr val="FF0000"/>
                </a:solidFill>
              </a:rPr>
              <a:t>17</a:t>
            </a:r>
            <a:endParaRPr>
              <a:solidFill>
                <a:srgbClr val="FF0000"/>
              </a:solidFill>
            </a:endParaRPr>
          </a:p>
          <a:p>
            <a:pPr marL="0" lvl="0" indent="0" algn="l" rtl="0">
              <a:spcBef>
                <a:spcPts val="0"/>
              </a:spcBef>
              <a:spcAft>
                <a:spcPts val="0"/>
              </a:spcAft>
              <a:buNone/>
            </a:pPr>
            <a:endParaRPr>
              <a:solidFill>
                <a:srgbClr val="FF0000"/>
              </a:solidFill>
            </a:endParaRPr>
          </a:p>
        </p:txBody>
      </p:sp>
      <p:sp>
        <p:nvSpPr>
          <p:cNvPr id="523" name="Google Shape;523;p57"/>
          <p:cNvSpPr txBox="1"/>
          <p:nvPr/>
        </p:nvSpPr>
        <p:spPr>
          <a:xfrm>
            <a:off x="6131650" y="3572925"/>
            <a:ext cx="401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solidFill>
                  <a:srgbClr val="FF0000"/>
                </a:solidFill>
              </a:rPr>
              <a:t>5</a:t>
            </a:r>
            <a:endParaRPr>
              <a:solidFill>
                <a:srgbClr val="FF0000"/>
              </a:solidFill>
            </a:endParaRPr>
          </a:p>
          <a:p>
            <a:pPr marL="0" lvl="0" indent="0" algn="l" rtl="0">
              <a:spcBef>
                <a:spcPts val="0"/>
              </a:spcBef>
              <a:spcAft>
                <a:spcPts val="0"/>
              </a:spcAft>
              <a:buNone/>
            </a:pPr>
            <a:endParaRPr>
              <a:solidFill>
                <a:srgbClr val="FF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58"/>
          <p:cNvPicPr preferRelativeResize="0"/>
          <p:nvPr/>
        </p:nvPicPr>
        <p:blipFill>
          <a:blip r:embed="rId3">
            <a:alphaModFix/>
          </a:blip>
          <a:stretch>
            <a:fillRect/>
          </a:stretch>
        </p:blipFill>
        <p:spPr>
          <a:xfrm>
            <a:off x="0" y="0"/>
            <a:ext cx="9144000" cy="5143500"/>
          </a:xfrm>
          <a:prstGeom prst="rect">
            <a:avLst/>
          </a:prstGeom>
          <a:noFill/>
          <a:ln>
            <a:noFill/>
          </a:ln>
        </p:spPr>
      </p:pic>
      <p:sp>
        <p:nvSpPr>
          <p:cNvPr id="529" name="Google Shape;529;p58"/>
          <p:cNvSpPr txBox="1"/>
          <p:nvPr/>
        </p:nvSpPr>
        <p:spPr>
          <a:xfrm>
            <a:off x="4106475" y="355350"/>
            <a:ext cx="4728600" cy="5232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200">
                <a:solidFill>
                  <a:srgbClr val="0B5394"/>
                </a:solidFill>
                <a:latin typeface="Finger Paint"/>
                <a:ea typeface="Finger Paint"/>
                <a:cs typeface="Finger Paint"/>
                <a:sym typeface="Finger Paint"/>
              </a:rPr>
              <a:t>TEXTE</a:t>
            </a:r>
            <a:endParaRPr sz="2200">
              <a:solidFill>
                <a:srgbClr val="0B5394"/>
              </a:solidFill>
              <a:latin typeface="Finger Paint"/>
              <a:ea typeface="Finger Paint"/>
              <a:cs typeface="Finger Paint"/>
              <a:sym typeface="Finger Paint"/>
            </a:endParaRPr>
          </a:p>
        </p:txBody>
      </p:sp>
      <p:sp>
        <p:nvSpPr>
          <p:cNvPr id="530" name="Google Shape;530;p58"/>
          <p:cNvSpPr txBox="1"/>
          <p:nvPr/>
        </p:nvSpPr>
        <p:spPr>
          <a:xfrm rot="644">
            <a:off x="126775" y="46625"/>
            <a:ext cx="16017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800">
                <a:solidFill>
                  <a:srgbClr val="A64D79"/>
                </a:solidFill>
                <a:latin typeface="Chewy"/>
                <a:ea typeface="Chewy"/>
                <a:cs typeface="Chewy"/>
                <a:sym typeface="Chewy"/>
              </a:rPr>
              <a:t>figure 20</a:t>
            </a:r>
            <a:endParaRPr sz="2800">
              <a:solidFill>
                <a:srgbClr val="A64D79"/>
              </a:solidFill>
              <a:latin typeface="Chewy"/>
              <a:ea typeface="Chewy"/>
              <a:cs typeface="Chewy"/>
              <a:sym typeface="Chewy"/>
            </a:endParaRPr>
          </a:p>
        </p:txBody>
      </p:sp>
      <p:sp>
        <p:nvSpPr>
          <p:cNvPr id="531" name="Google Shape;531;p58"/>
          <p:cNvSpPr txBox="1"/>
          <p:nvPr/>
        </p:nvSpPr>
        <p:spPr>
          <a:xfrm>
            <a:off x="1834200" y="735475"/>
            <a:ext cx="14934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500" b="1">
                <a:solidFill>
                  <a:srgbClr val="15B021"/>
                </a:solidFill>
              </a:rPr>
              <a:t>Pour insérer une image, clique droit copier/ coller</a:t>
            </a:r>
            <a:endParaRPr sz="1500" b="1">
              <a:solidFill>
                <a:srgbClr val="15B021"/>
              </a:solidFill>
            </a:endParaRPr>
          </a:p>
        </p:txBody>
      </p:sp>
      <p:sp>
        <p:nvSpPr>
          <p:cNvPr id="532" name="Google Shape;532;p58"/>
          <p:cNvSpPr txBox="1"/>
          <p:nvPr/>
        </p:nvSpPr>
        <p:spPr>
          <a:xfrm>
            <a:off x="5394375" y="2118450"/>
            <a:ext cx="2152800" cy="1569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500" b="1">
                <a:solidFill>
                  <a:srgbClr val="15B021"/>
                </a:solidFill>
              </a:rPr>
              <a:t>Pour insérer un tableau, cliquer sur insertion/ tableau puis choisissez le nombre de colonnes et de lignes.</a:t>
            </a:r>
            <a:endParaRPr sz="1500" b="1">
              <a:solidFill>
                <a:srgbClr val="15B02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59"/>
          <p:cNvPicPr preferRelativeResize="0"/>
          <p:nvPr/>
        </p:nvPicPr>
        <p:blipFill>
          <a:blip r:embed="rId3">
            <a:alphaModFix/>
          </a:blip>
          <a:stretch>
            <a:fillRect/>
          </a:stretch>
        </p:blipFill>
        <p:spPr>
          <a:xfrm>
            <a:off x="0" y="0"/>
            <a:ext cx="9144000" cy="5143500"/>
          </a:xfrm>
          <a:prstGeom prst="rect">
            <a:avLst/>
          </a:prstGeom>
          <a:noFill/>
          <a:ln>
            <a:noFill/>
          </a:ln>
        </p:spPr>
      </p:pic>
      <p:sp>
        <p:nvSpPr>
          <p:cNvPr id="538" name="Google Shape;538;p59"/>
          <p:cNvSpPr txBox="1"/>
          <p:nvPr/>
        </p:nvSpPr>
        <p:spPr>
          <a:xfrm rot="566">
            <a:off x="126775" y="46625"/>
            <a:ext cx="18228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800">
                <a:solidFill>
                  <a:srgbClr val="A64D79"/>
                </a:solidFill>
                <a:latin typeface="Chewy"/>
                <a:ea typeface="Chewy"/>
                <a:cs typeface="Chewy"/>
                <a:sym typeface="Chewy"/>
              </a:rPr>
              <a:t>figure 20</a:t>
            </a:r>
            <a:endParaRPr sz="2800">
              <a:solidFill>
                <a:srgbClr val="A64D79"/>
              </a:solidFill>
              <a:latin typeface="Chewy"/>
              <a:ea typeface="Chewy"/>
              <a:cs typeface="Chewy"/>
              <a:sym typeface="Chewy"/>
            </a:endParaRPr>
          </a:p>
        </p:txBody>
      </p:sp>
      <p:sp>
        <p:nvSpPr>
          <p:cNvPr id="539" name="Google Shape;539;p59"/>
          <p:cNvSpPr txBox="1"/>
          <p:nvPr/>
        </p:nvSpPr>
        <p:spPr>
          <a:xfrm>
            <a:off x="1834200" y="735475"/>
            <a:ext cx="1493400" cy="1800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500" b="1">
                <a:solidFill>
                  <a:srgbClr val="15B021"/>
                </a:solidFill>
              </a:rPr>
              <a:t>Pour corriger votre page, copier / coller les images et le texte sur cette diapositive </a:t>
            </a:r>
            <a:endParaRPr sz="1500" b="1">
              <a:solidFill>
                <a:srgbClr val="15B021"/>
              </a:solidFill>
            </a:endParaRPr>
          </a:p>
        </p:txBody>
      </p:sp>
      <p:sp>
        <p:nvSpPr>
          <p:cNvPr id="540" name="Google Shape;540;p59"/>
          <p:cNvSpPr txBox="1"/>
          <p:nvPr/>
        </p:nvSpPr>
        <p:spPr>
          <a:xfrm>
            <a:off x="5394375" y="2118450"/>
            <a:ext cx="2152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sp>
        <p:nvSpPr>
          <p:cNvPr id="541" name="Google Shape;541;p59"/>
          <p:cNvSpPr txBox="1"/>
          <p:nvPr/>
        </p:nvSpPr>
        <p:spPr>
          <a:xfrm>
            <a:off x="6022800" y="4551650"/>
            <a:ext cx="3312600" cy="8928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3200">
                <a:solidFill>
                  <a:srgbClr val="FF0000"/>
                </a:solidFill>
                <a:latin typeface="Finger Paint"/>
                <a:ea typeface="Finger Paint"/>
                <a:cs typeface="Finger Paint"/>
                <a:sym typeface="Finger Paint"/>
              </a:rPr>
              <a:t>CORRECTION</a:t>
            </a:r>
            <a:endParaRPr sz="3200">
              <a:solidFill>
                <a:srgbClr val="FF0000"/>
              </a:solidFill>
              <a:latin typeface="Finger Paint"/>
              <a:ea typeface="Finger Paint"/>
              <a:cs typeface="Finger Paint"/>
              <a:sym typeface="Finger Paint"/>
            </a:endParaRPr>
          </a:p>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7"/>
          <p:cNvPicPr preferRelativeResize="0"/>
          <p:nvPr/>
        </p:nvPicPr>
        <p:blipFill>
          <a:blip r:embed="rId3">
            <a:alphaModFix/>
          </a:blip>
          <a:stretch>
            <a:fillRect/>
          </a:stretch>
        </p:blipFill>
        <p:spPr>
          <a:xfrm>
            <a:off x="0" y="0"/>
            <a:ext cx="9144000" cy="5143500"/>
          </a:xfrm>
          <a:prstGeom prst="rect">
            <a:avLst/>
          </a:prstGeom>
          <a:noFill/>
          <a:ln>
            <a:noFill/>
          </a:ln>
        </p:spPr>
      </p:pic>
      <p:sp>
        <p:nvSpPr>
          <p:cNvPr id="83" name="Google Shape;83;p17"/>
          <p:cNvSpPr txBox="1"/>
          <p:nvPr/>
        </p:nvSpPr>
        <p:spPr>
          <a:xfrm>
            <a:off x="4106475" y="355350"/>
            <a:ext cx="4728600" cy="22164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200">
                <a:solidFill>
                  <a:srgbClr val="0B5394"/>
                </a:solidFill>
                <a:latin typeface="Finger Paint"/>
                <a:ea typeface="Finger Paint"/>
                <a:cs typeface="Finger Paint"/>
                <a:sym typeface="Finger Paint"/>
              </a:rPr>
              <a:t>Certains peintres adorent les formes géométriques!</a:t>
            </a:r>
            <a:endParaRPr sz="2200">
              <a:solidFill>
                <a:srgbClr val="0B5394"/>
              </a:solidFill>
              <a:latin typeface="Finger Paint"/>
              <a:ea typeface="Finger Paint"/>
              <a:cs typeface="Finger Paint"/>
              <a:sym typeface="Finger Paint"/>
            </a:endParaRPr>
          </a:p>
          <a:p>
            <a:pPr marL="0" lvl="0" indent="0" algn="ctr" rtl="0">
              <a:spcBef>
                <a:spcPts val="0"/>
              </a:spcBef>
              <a:spcAft>
                <a:spcPts val="0"/>
              </a:spcAft>
              <a:buNone/>
            </a:pPr>
            <a:r>
              <a:rPr lang="fr" sz="2200">
                <a:solidFill>
                  <a:srgbClr val="0B5394"/>
                </a:solidFill>
                <a:latin typeface="Finger Paint"/>
                <a:ea typeface="Finger Paint"/>
                <a:cs typeface="Finger Paint"/>
                <a:sym typeface="Finger Paint"/>
              </a:rPr>
              <a:t>Auguste Herbin est un peintre du 20ème siècle. Observe le nombre de figures géométriques que tu vois</a:t>
            </a:r>
            <a:endParaRPr sz="2200">
              <a:solidFill>
                <a:srgbClr val="0B5394"/>
              </a:solidFill>
              <a:latin typeface="Finger Paint"/>
              <a:ea typeface="Finger Paint"/>
              <a:cs typeface="Finger Paint"/>
              <a:sym typeface="Finger Paint"/>
            </a:endParaRPr>
          </a:p>
        </p:txBody>
      </p:sp>
      <p:sp>
        <p:nvSpPr>
          <p:cNvPr id="84" name="Google Shape;84;p17"/>
          <p:cNvSpPr txBox="1"/>
          <p:nvPr/>
        </p:nvSpPr>
        <p:spPr>
          <a:xfrm rot="602">
            <a:off x="126775" y="46625"/>
            <a:ext cx="17121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800">
                <a:solidFill>
                  <a:srgbClr val="A64D79"/>
                </a:solidFill>
                <a:latin typeface="Chewy"/>
                <a:ea typeface="Chewy"/>
                <a:cs typeface="Chewy"/>
                <a:sym typeface="Chewy"/>
              </a:rPr>
              <a:t>figure 0</a:t>
            </a:r>
            <a:endParaRPr sz="2800">
              <a:solidFill>
                <a:srgbClr val="A64D79"/>
              </a:solidFill>
              <a:latin typeface="Chewy"/>
              <a:ea typeface="Chewy"/>
              <a:cs typeface="Chewy"/>
              <a:sym typeface="Chewy"/>
            </a:endParaRPr>
          </a:p>
        </p:txBody>
      </p:sp>
      <p:pic>
        <p:nvPicPr>
          <p:cNvPr id="85" name="Google Shape;85;p17"/>
          <p:cNvPicPr preferRelativeResize="0"/>
          <p:nvPr/>
        </p:nvPicPr>
        <p:blipFill>
          <a:blip r:embed="rId4">
            <a:alphaModFix/>
          </a:blip>
          <a:stretch>
            <a:fillRect/>
          </a:stretch>
        </p:blipFill>
        <p:spPr>
          <a:xfrm>
            <a:off x="607925" y="662375"/>
            <a:ext cx="2987000" cy="4223550"/>
          </a:xfrm>
          <a:prstGeom prst="rect">
            <a:avLst/>
          </a:prstGeom>
          <a:noFill/>
          <a:ln>
            <a:noFill/>
          </a:ln>
        </p:spPr>
      </p:pic>
      <p:graphicFrame>
        <p:nvGraphicFramePr>
          <p:cNvPr id="86" name="Google Shape;86;p17"/>
          <p:cNvGraphicFramePr/>
          <p:nvPr/>
        </p:nvGraphicFramePr>
        <p:xfrm>
          <a:off x="3890550" y="2830213"/>
          <a:ext cx="3000000" cy="3000000"/>
        </p:xfrm>
        <a:graphic>
          <a:graphicData uri="http://schemas.openxmlformats.org/drawingml/2006/table">
            <a:tbl>
              <a:tblPr>
                <a:noFill/>
                <a:tableStyleId>{9380F005-6CE4-4901-8B7C-E00243B5F7EF}</a:tableStyleId>
              </a:tblPr>
              <a:tblGrid>
                <a:gridCol w="1576200"/>
                <a:gridCol w="1576200"/>
                <a:gridCol w="1576200"/>
              </a:tblGrid>
              <a:tr h="792450">
                <a:tc>
                  <a:txBody>
                    <a:bodyPr/>
                    <a:lstStyle/>
                    <a:p>
                      <a:pPr marL="0" lvl="0" indent="0" algn="ctr" rtl="0">
                        <a:spcBef>
                          <a:spcPts val="0"/>
                        </a:spcBef>
                        <a:spcAft>
                          <a:spcPts val="0"/>
                        </a:spcAft>
                        <a:buNone/>
                      </a:pPr>
                      <a:r>
                        <a:rPr lang="fr" sz="2000"/>
                        <a:t>triangles</a:t>
                      </a:r>
                      <a:endParaRPr sz="2000"/>
                    </a:p>
                  </a:txBody>
                  <a:tcPr marL="91425" marR="91425" marT="91425" marB="91425" anchor="ctr">
                    <a:solidFill>
                      <a:srgbClr val="FFFFFF"/>
                    </a:solidFill>
                  </a:tcPr>
                </a:tc>
                <a:tc>
                  <a:txBody>
                    <a:bodyPr/>
                    <a:lstStyle/>
                    <a:p>
                      <a:pPr marL="0" lvl="0" indent="0" algn="ctr" rtl="0">
                        <a:spcBef>
                          <a:spcPts val="0"/>
                        </a:spcBef>
                        <a:spcAft>
                          <a:spcPts val="0"/>
                        </a:spcAft>
                        <a:buNone/>
                      </a:pPr>
                      <a:r>
                        <a:rPr lang="fr" sz="2000"/>
                        <a:t>rectangles</a:t>
                      </a:r>
                      <a:endParaRPr sz="2000"/>
                    </a:p>
                  </a:txBody>
                  <a:tcPr marL="91425" marR="91425" marT="91425" marB="91425" anchor="ctr">
                    <a:solidFill>
                      <a:srgbClr val="FFFFFF"/>
                    </a:solidFill>
                  </a:tcPr>
                </a:tc>
                <a:tc>
                  <a:txBody>
                    <a:bodyPr/>
                    <a:lstStyle/>
                    <a:p>
                      <a:pPr marL="0" lvl="0" indent="0" algn="ctr" rtl="0">
                        <a:spcBef>
                          <a:spcPts val="0"/>
                        </a:spcBef>
                        <a:spcAft>
                          <a:spcPts val="0"/>
                        </a:spcAft>
                        <a:buNone/>
                      </a:pPr>
                      <a:r>
                        <a:rPr lang="fr" sz="2000"/>
                        <a:t>cercles</a:t>
                      </a:r>
                      <a:endParaRPr sz="2000"/>
                    </a:p>
                  </a:txBody>
                  <a:tcPr marL="91425" marR="91425" marT="91425" marB="91425" anchor="ctr">
                    <a:solidFill>
                      <a:srgbClr val="FFFFFF"/>
                    </a:solidFill>
                  </a:tcPr>
                </a:tc>
              </a:tr>
              <a:tr h="670525">
                <a:tc>
                  <a:txBody>
                    <a:bodyPr/>
                    <a:lstStyle/>
                    <a:p>
                      <a:pPr marL="0" lvl="0" indent="0" algn="ctr" rtl="0">
                        <a:spcBef>
                          <a:spcPts val="0"/>
                        </a:spcBef>
                        <a:spcAft>
                          <a:spcPts val="0"/>
                        </a:spcAft>
                        <a:buClr>
                          <a:schemeClr val="dk1"/>
                        </a:buClr>
                        <a:buSzPts val="1100"/>
                        <a:buFont typeface="Arial"/>
                        <a:buNone/>
                      </a:pPr>
                      <a:r>
                        <a:rPr lang="fr" sz="3200">
                          <a:solidFill>
                            <a:srgbClr val="FF0000"/>
                          </a:solidFill>
                          <a:latin typeface="Finger Paint"/>
                          <a:ea typeface="Finger Paint"/>
                          <a:cs typeface="Finger Paint"/>
                          <a:sym typeface="Finger Paint"/>
                        </a:rPr>
                        <a:t>3</a:t>
                      </a:r>
                      <a:endParaRPr/>
                    </a:p>
                  </a:txBody>
                  <a:tcPr marL="91425" marR="91425" marT="91425" marB="91425" anchor="ctr">
                    <a:solidFill>
                      <a:srgbClr val="FFFFFF"/>
                    </a:solidFill>
                  </a:tcPr>
                </a:tc>
                <a:tc>
                  <a:txBody>
                    <a:bodyPr/>
                    <a:lstStyle/>
                    <a:p>
                      <a:pPr marL="0" lvl="0" indent="0" algn="ctr" rtl="0">
                        <a:spcBef>
                          <a:spcPts val="0"/>
                        </a:spcBef>
                        <a:spcAft>
                          <a:spcPts val="0"/>
                        </a:spcAft>
                        <a:buClr>
                          <a:schemeClr val="dk1"/>
                        </a:buClr>
                        <a:buSzPts val="1100"/>
                        <a:buFont typeface="Arial"/>
                        <a:buNone/>
                      </a:pPr>
                      <a:r>
                        <a:rPr lang="fr" sz="3200">
                          <a:solidFill>
                            <a:srgbClr val="FF0000"/>
                          </a:solidFill>
                          <a:latin typeface="Finger Paint"/>
                          <a:ea typeface="Finger Paint"/>
                          <a:cs typeface="Finger Paint"/>
                          <a:sym typeface="Finger Paint"/>
                        </a:rPr>
                        <a:t>11</a:t>
                      </a:r>
                      <a:endParaRPr/>
                    </a:p>
                  </a:txBody>
                  <a:tcPr marL="91425" marR="91425" marT="91425" marB="91425" anchor="ctr">
                    <a:solidFill>
                      <a:srgbClr val="FFFFFF"/>
                    </a:solidFill>
                  </a:tcPr>
                </a:tc>
                <a:tc>
                  <a:txBody>
                    <a:bodyPr/>
                    <a:lstStyle/>
                    <a:p>
                      <a:pPr marL="0" lvl="0" indent="0" algn="ctr" rtl="0">
                        <a:spcBef>
                          <a:spcPts val="0"/>
                        </a:spcBef>
                        <a:spcAft>
                          <a:spcPts val="0"/>
                        </a:spcAft>
                        <a:buClr>
                          <a:schemeClr val="dk1"/>
                        </a:buClr>
                        <a:buSzPts val="1100"/>
                        <a:buFont typeface="Arial"/>
                        <a:buNone/>
                      </a:pPr>
                      <a:r>
                        <a:rPr lang="fr" sz="3200">
                          <a:solidFill>
                            <a:srgbClr val="FF0000"/>
                          </a:solidFill>
                          <a:latin typeface="Finger Paint"/>
                          <a:ea typeface="Finger Paint"/>
                          <a:cs typeface="Finger Paint"/>
                          <a:sym typeface="Finger Paint"/>
                        </a:rPr>
                        <a:t>4</a:t>
                      </a:r>
                      <a:endParaRPr/>
                    </a:p>
                  </a:txBody>
                  <a:tcPr marL="91425" marR="91425" marT="91425" marB="91425" anchor="ctr">
                    <a:solidFill>
                      <a:srgbClr val="FFFFFF"/>
                    </a:solidFill>
                  </a:tcPr>
                </a:tc>
              </a:tr>
            </a:tbl>
          </a:graphicData>
        </a:graphic>
      </p:graphicFrame>
      <p:sp>
        <p:nvSpPr>
          <p:cNvPr id="87" name="Google Shape;87;p17"/>
          <p:cNvSpPr txBox="1"/>
          <p:nvPr/>
        </p:nvSpPr>
        <p:spPr>
          <a:xfrm>
            <a:off x="6022800" y="4551650"/>
            <a:ext cx="3312600" cy="8928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3200">
                <a:solidFill>
                  <a:srgbClr val="FF0000"/>
                </a:solidFill>
                <a:latin typeface="Finger Paint"/>
                <a:ea typeface="Finger Paint"/>
                <a:cs typeface="Finger Paint"/>
                <a:sym typeface="Finger Paint"/>
              </a:rPr>
              <a:t>CORRECTION</a:t>
            </a:r>
            <a:endParaRPr sz="3200">
              <a:solidFill>
                <a:srgbClr val="FF0000"/>
              </a:solidFill>
              <a:latin typeface="Finger Paint"/>
              <a:ea typeface="Finger Paint"/>
              <a:cs typeface="Finger Paint"/>
              <a:sym typeface="Finger Paint"/>
            </a:endParaRPr>
          </a:p>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8"/>
          <p:cNvPicPr preferRelativeResize="0"/>
          <p:nvPr/>
        </p:nvPicPr>
        <p:blipFill>
          <a:blip r:embed="rId3">
            <a:alphaModFix/>
          </a:blip>
          <a:stretch>
            <a:fillRect/>
          </a:stretch>
        </p:blipFill>
        <p:spPr>
          <a:xfrm>
            <a:off x="0" y="0"/>
            <a:ext cx="9144000" cy="5143500"/>
          </a:xfrm>
          <a:prstGeom prst="rect">
            <a:avLst/>
          </a:prstGeom>
          <a:noFill/>
          <a:ln>
            <a:noFill/>
          </a:ln>
        </p:spPr>
      </p:pic>
      <p:sp>
        <p:nvSpPr>
          <p:cNvPr id="93" name="Google Shape;93;p18"/>
          <p:cNvSpPr txBox="1"/>
          <p:nvPr/>
        </p:nvSpPr>
        <p:spPr>
          <a:xfrm>
            <a:off x="4106475" y="355350"/>
            <a:ext cx="4728600" cy="5232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200">
                <a:solidFill>
                  <a:srgbClr val="0B5394"/>
                </a:solidFill>
                <a:latin typeface="Finger Paint"/>
                <a:ea typeface="Finger Paint"/>
                <a:cs typeface="Finger Paint"/>
                <a:sym typeface="Finger Paint"/>
              </a:rPr>
              <a:t>TEXTE</a:t>
            </a:r>
            <a:endParaRPr sz="2200">
              <a:solidFill>
                <a:srgbClr val="0B5394"/>
              </a:solidFill>
              <a:latin typeface="Finger Paint"/>
              <a:ea typeface="Finger Paint"/>
              <a:cs typeface="Finger Paint"/>
              <a:sym typeface="Finger Paint"/>
            </a:endParaRPr>
          </a:p>
        </p:txBody>
      </p:sp>
      <p:sp>
        <p:nvSpPr>
          <p:cNvPr id="94" name="Google Shape;94;p18"/>
          <p:cNvSpPr txBox="1"/>
          <p:nvPr/>
        </p:nvSpPr>
        <p:spPr>
          <a:xfrm rot="762">
            <a:off x="126775" y="46625"/>
            <a:ext cx="13527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800">
                <a:solidFill>
                  <a:srgbClr val="A64D79"/>
                </a:solidFill>
                <a:latin typeface="Chewy"/>
                <a:ea typeface="Chewy"/>
                <a:cs typeface="Chewy"/>
                <a:sym typeface="Chewy"/>
              </a:rPr>
              <a:t>figure 1</a:t>
            </a:r>
            <a:endParaRPr sz="2800">
              <a:solidFill>
                <a:srgbClr val="A64D79"/>
              </a:solidFill>
              <a:latin typeface="Chewy"/>
              <a:ea typeface="Chewy"/>
              <a:cs typeface="Chewy"/>
              <a:sym typeface="Chewy"/>
            </a:endParaRPr>
          </a:p>
        </p:txBody>
      </p:sp>
      <p:sp>
        <p:nvSpPr>
          <p:cNvPr id="95" name="Google Shape;95;p18"/>
          <p:cNvSpPr txBox="1"/>
          <p:nvPr/>
        </p:nvSpPr>
        <p:spPr>
          <a:xfrm>
            <a:off x="1834200" y="735475"/>
            <a:ext cx="14934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500" b="1">
                <a:solidFill>
                  <a:srgbClr val="15B021"/>
                </a:solidFill>
              </a:rPr>
              <a:t>Pour insérer une image, clique droit copier/ coller</a:t>
            </a:r>
            <a:endParaRPr sz="1500" b="1">
              <a:solidFill>
                <a:srgbClr val="15B021"/>
              </a:solidFill>
            </a:endParaRPr>
          </a:p>
        </p:txBody>
      </p:sp>
      <p:sp>
        <p:nvSpPr>
          <p:cNvPr id="96" name="Google Shape;96;p18"/>
          <p:cNvSpPr txBox="1"/>
          <p:nvPr/>
        </p:nvSpPr>
        <p:spPr>
          <a:xfrm>
            <a:off x="5956700" y="1081825"/>
            <a:ext cx="2152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500" b="1">
                <a:solidFill>
                  <a:srgbClr val="15B021"/>
                </a:solidFill>
              </a:rPr>
              <a:t>Piet Mondrian</a:t>
            </a:r>
            <a:endParaRPr sz="1500" b="1">
              <a:solidFill>
                <a:srgbClr val="15B021"/>
              </a:solidFill>
            </a:endParaRPr>
          </a:p>
        </p:txBody>
      </p:sp>
      <p:pic>
        <p:nvPicPr>
          <p:cNvPr id="97" name="Google Shape;97;p18"/>
          <p:cNvPicPr preferRelativeResize="0"/>
          <p:nvPr/>
        </p:nvPicPr>
        <p:blipFill>
          <a:blip r:embed="rId4">
            <a:alphaModFix/>
          </a:blip>
          <a:stretch>
            <a:fillRect/>
          </a:stretch>
        </p:blipFill>
        <p:spPr>
          <a:xfrm>
            <a:off x="-120426" y="878550"/>
            <a:ext cx="5915001" cy="3805051"/>
          </a:xfrm>
          <a:prstGeom prst="rect">
            <a:avLst/>
          </a:prstGeom>
          <a:noFill/>
          <a:ln>
            <a:noFill/>
          </a:ln>
        </p:spPr>
      </p:pic>
      <p:graphicFrame>
        <p:nvGraphicFramePr>
          <p:cNvPr id="98" name="Google Shape;98;p18"/>
          <p:cNvGraphicFramePr/>
          <p:nvPr/>
        </p:nvGraphicFramePr>
        <p:xfrm>
          <a:off x="4734950" y="1700600"/>
          <a:ext cx="3000000" cy="3000000"/>
        </p:xfrm>
        <a:graphic>
          <a:graphicData uri="http://schemas.openxmlformats.org/drawingml/2006/table">
            <a:tbl>
              <a:tblPr>
                <a:noFill/>
                <a:tableStyleId>{9380F005-6CE4-4901-8B7C-E00243B5F7EF}</a:tableStyleId>
              </a:tblPr>
              <a:tblGrid>
                <a:gridCol w="1883250"/>
                <a:gridCol w="1883250"/>
              </a:tblGrid>
              <a:tr h="1275275">
                <a:tc>
                  <a:txBody>
                    <a:bodyPr/>
                    <a:lstStyle/>
                    <a:p>
                      <a:pPr marL="0" lvl="0" indent="0" algn="l" rtl="0">
                        <a:spcBef>
                          <a:spcPts val="0"/>
                        </a:spcBef>
                        <a:spcAft>
                          <a:spcPts val="0"/>
                        </a:spcAft>
                        <a:buNone/>
                      </a:pPr>
                      <a:r>
                        <a:rPr lang="fr"/>
                        <a:t>Carrés</a:t>
                      </a:r>
                      <a:endParaRPr/>
                    </a:p>
                  </a:txBody>
                  <a:tcPr marL="91425" marR="91425" marT="91425" marB="91425"/>
                </a:tc>
                <a:tc>
                  <a:txBody>
                    <a:bodyPr/>
                    <a:lstStyle/>
                    <a:p>
                      <a:pPr marL="0" lvl="0" indent="0" algn="l" rtl="0">
                        <a:spcBef>
                          <a:spcPts val="0"/>
                        </a:spcBef>
                        <a:spcAft>
                          <a:spcPts val="0"/>
                        </a:spcAft>
                        <a:buNone/>
                      </a:pPr>
                      <a:r>
                        <a:rPr lang="fr"/>
                        <a:t>Rectangles</a:t>
                      </a:r>
                      <a:endParaRPr/>
                    </a:p>
                  </a:txBody>
                  <a:tcPr marL="91425" marR="91425" marT="91425" marB="91425"/>
                </a:tc>
              </a:tr>
              <a:tr h="1275275">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4" name="Google Shape;104;p19"/>
          <p:cNvSpPr txBox="1"/>
          <p:nvPr/>
        </p:nvSpPr>
        <p:spPr>
          <a:xfrm rot="566">
            <a:off x="126775" y="46625"/>
            <a:ext cx="18228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800">
                <a:solidFill>
                  <a:srgbClr val="A64D79"/>
                </a:solidFill>
                <a:latin typeface="Chewy"/>
                <a:ea typeface="Chewy"/>
                <a:cs typeface="Chewy"/>
                <a:sym typeface="Chewy"/>
              </a:rPr>
              <a:t>figure 1</a:t>
            </a:r>
            <a:endParaRPr sz="2800">
              <a:solidFill>
                <a:srgbClr val="A64D79"/>
              </a:solidFill>
              <a:latin typeface="Chewy"/>
              <a:ea typeface="Chewy"/>
              <a:cs typeface="Chewy"/>
              <a:sym typeface="Chewy"/>
            </a:endParaRPr>
          </a:p>
        </p:txBody>
      </p:sp>
      <p:sp>
        <p:nvSpPr>
          <p:cNvPr id="105" name="Google Shape;105;p19"/>
          <p:cNvSpPr txBox="1"/>
          <p:nvPr/>
        </p:nvSpPr>
        <p:spPr>
          <a:xfrm>
            <a:off x="1834200" y="735475"/>
            <a:ext cx="1493400" cy="1800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500" b="1">
                <a:solidFill>
                  <a:srgbClr val="15B021"/>
                </a:solidFill>
              </a:rPr>
              <a:t>Pour corriger votre page, copier / coller les images et le texte sur cette diapositive </a:t>
            </a:r>
            <a:endParaRPr sz="1500" b="1">
              <a:solidFill>
                <a:srgbClr val="15B021"/>
              </a:solidFill>
            </a:endParaRPr>
          </a:p>
        </p:txBody>
      </p:sp>
      <p:sp>
        <p:nvSpPr>
          <p:cNvPr id="106" name="Google Shape;106;p19"/>
          <p:cNvSpPr txBox="1"/>
          <p:nvPr/>
        </p:nvSpPr>
        <p:spPr>
          <a:xfrm>
            <a:off x="5394375" y="2118450"/>
            <a:ext cx="2152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sp>
        <p:nvSpPr>
          <p:cNvPr id="107" name="Google Shape;107;p19"/>
          <p:cNvSpPr txBox="1"/>
          <p:nvPr/>
        </p:nvSpPr>
        <p:spPr>
          <a:xfrm>
            <a:off x="6022800" y="4551650"/>
            <a:ext cx="3312600" cy="8928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3200">
                <a:solidFill>
                  <a:srgbClr val="FF0000"/>
                </a:solidFill>
                <a:latin typeface="Finger Paint"/>
                <a:ea typeface="Finger Paint"/>
                <a:cs typeface="Finger Paint"/>
                <a:sym typeface="Finger Paint"/>
              </a:rPr>
              <a:t>CORRECTION</a:t>
            </a:r>
            <a:endParaRPr sz="3200">
              <a:solidFill>
                <a:srgbClr val="FF0000"/>
              </a:solidFill>
              <a:latin typeface="Finger Paint"/>
              <a:ea typeface="Finger Paint"/>
              <a:cs typeface="Finger Paint"/>
              <a:sym typeface="Finger Paint"/>
            </a:endParaRPr>
          </a:p>
          <a:p>
            <a:pPr marL="0" lvl="0" indent="0" algn="l" rtl="0">
              <a:spcBef>
                <a:spcPts val="0"/>
              </a:spcBef>
              <a:spcAft>
                <a:spcPts val="0"/>
              </a:spcAft>
              <a:buNone/>
            </a:pPr>
            <a:endParaRPr/>
          </a:p>
        </p:txBody>
      </p:sp>
      <p:pic>
        <p:nvPicPr>
          <p:cNvPr id="108" name="Google Shape;108;p19"/>
          <p:cNvPicPr preferRelativeResize="0"/>
          <p:nvPr/>
        </p:nvPicPr>
        <p:blipFill>
          <a:blip r:embed="rId4">
            <a:alphaModFix/>
          </a:blip>
          <a:stretch>
            <a:fillRect/>
          </a:stretch>
        </p:blipFill>
        <p:spPr>
          <a:xfrm>
            <a:off x="126775" y="735480"/>
            <a:ext cx="5966423" cy="3838120"/>
          </a:xfrm>
          <a:prstGeom prst="rect">
            <a:avLst/>
          </a:prstGeom>
          <a:noFill/>
          <a:ln>
            <a:noFill/>
          </a:ln>
        </p:spPr>
      </p:pic>
      <p:graphicFrame>
        <p:nvGraphicFramePr>
          <p:cNvPr id="109" name="Google Shape;109;p19"/>
          <p:cNvGraphicFramePr/>
          <p:nvPr/>
        </p:nvGraphicFramePr>
        <p:xfrm>
          <a:off x="5198025" y="1899050"/>
          <a:ext cx="3000000" cy="3000000"/>
        </p:xfrm>
        <a:graphic>
          <a:graphicData uri="http://schemas.openxmlformats.org/drawingml/2006/table">
            <a:tbl>
              <a:tblPr>
                <a:noFill/>
                <a:tableStyleId>{9380F005-6CE4-4901-8B7C-E00243B5F7EF}</a:tableStyleId>
              </a:tblPr>
              <a:tblGrid>
                <a:gridCol w="1883250"/>
                <a:gridCol w="1883250"/>
              </a:tblGrid>
              <a:tr h="1275275">
                <a:tc>
                  <a:txBody>
                    <a:bodyPr/>
                    <a:lstStyle/>
                    <a:p>
                      <a:pPr marL="0" lvl="0" indent="0" algn="l" rtl="0">
                        <a:spcBef>
                          <a:spcPts val="0"/>
                        </a:spcBef>
                        <a:spcAft>
                          <a:spcPts val="0"/>
                        </a:spcAft>
                        <a:buNone/>
                      </a:pPr>
                      <a:r>
                        <a:rPr lang="fr"/>
                        <a:t>Carrés</a:t>
                      </a:r>
                      <a:endParaRPr/>
                    </a:p>
                  </a:txBody>
                  <a:tcPr marL="91425" marR="91425" marT="91425" marB="91425"/>
                </a:tc>
                <a:tc>
                  <a:txBody>
                    <a:bodyPr/>
                    <a:lstStyle/>
                    <a:p>
                      <a:pPr marL="0" lvl="0" indent="0" algn="l" rtl="0">
                        <a:spcBef>
                          <a:spcPts val="0"/>
                        </a:spcBef>
                        <a:spcAft>
                          <a:spcPts val="0"/>
                        </a:spcAft>
                        <a:buNone/>
                      </a:pPr>
                      <a:r>
                        <a:rPr lang="fr"/>
                        <a:t>Rectangles</a:t>
                      </a:r>
                      <a:endParaRPr/>
                    </a:p>
                  </a:txBody>
                  <a:tcPr marL="91425" marR="91425" marT="91425" marB="91425"/>
                </a:tc>
              </a:tr>
              <a:tr h="1275275">
                <a:tc>
                  <a:txBody>
                    <a:bodyPr/>
                    <a:lstStyle/>
                    <a:p>
                      <a:pPr marL="0" lvl="0" indent="0" algn="l" rtl="0">
                        <a:spcBef>
                          <a:spcPts val="0"/>
                        </a:spcBef>
                        <a:spcAft>
                          <a:spcPts val="0"/>
                        </a:spcAft>
                        <a:buNone/>
                      </a:pPr>
                      <a:r>
                        <a:rPr lang="fr"/>
                        <a:t>2</a:t>
                      </a:r>
                      <a:endParaRPr/>
                    </a:p>
                  </a:txBody>
                  <a:tcPr marL="91425" marR="91425" marT="91425" marB="91425"/>
                </a:tc>
                <a:tc>
                  <a:txBody>
                    <a:bodyPr/>
                    <a:lstStyle/>
                    <a:p>
                      <a:pPr marL="0" lvl="0" indent="0" algn="l" rtl="0">
                        <a:spcBef>
                          <a:spcPts val="0"/>
                        </a:spcBef>
                        <a:spcAft>
                          <a:spcPts val="0"/>
                        </a:spcAft>
                        <a:buNone/>
                      </a:pPr>
                      <a:r>
                        <a:rPr lang="fr"/>
                        <a:t>18</a:t>
                      </a:r>
                      <a:endParaRPr/>
                    </a:p>
                  </a:txBody>
                  <a:tcPr marL="91425" marR="91425" marT="91425" marB="91425"/>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5" name="Google Shape;115;p20"/>
          <p:cNvSpPr txBox="1"/>
          <p:nvPr/>
        </p:nvSpPr>
        <p:spPr>
          <a:xfrm>
            <a:off x="4106475" y="355350"/>
            <a:ext cx="4728600" cy="5232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200">
                <a:solidFill>
                  <a:srgbClr val="0B5394"/>
                </a:solidFill>
                <a:latin typeface="Finger Paint"/>
                <a:ea typeface="Finger Paint"/>
                <a:cs typeface="Finger Paint"/>
                <a:sym typeface="Finger Paint"/>
              </a:rPr>
              <a:t>Jardin à la française</a:t>
            </a:r>
            <a:endParaRPr sz="2200">
              <a:solidFill>
                <a:srgbClr val="0B5394"/>
              </a:solidFill>
              <a:latin typeface="Finger Paint"/>
              <a:ea typeface="Finger Paint"/>
              <a:cs typeface="Finger Paint"/>
              <a:sym typeface="Finger Paint"/>
            </a:endParaRPr>
          </a:p>
        </p:txBody>
      </p:sp>
      <p:sp>
        <p:nvSpPr>
          <p:cNvPr id="116" name="Google Shape;116;p20"/>
          <p:cNvSpPr txBox="1"/>
          <p:nvPr/>
        </p:nvSpPr>
        <p:spPr>
          <a:xfrm rot="691">
            <a:off x="126775" y="46625"/>
            <a:ext cx="14934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800">
                <a:solidFill>
                  <a:srgbClr val="A64D79"/>
                </a:solidFill>
                <a:latin typeface="Chewy"/>
                <a:ea typeface="Chewy"/>
                <a:cs typeface="Chewy"/>
                <a:sym typeface="Chewy"/>
              </a:rPr>
              <a:t>figure 2</a:t>
            </a:r>
            <a:endParaRPr sz="2800">
              <a:solidFill>
                <a:srgbClr val="A64D79"/>
              </a:solidFill>
              <a:latin typeface="Chewy"/>
              <a:ea typeface="Chewy"/>
              <a:cs typeface="Chewy"/>
              <a:sym typeface="Chewy"/>
            </a:endParaRPr>
          </a:p>
        </p:txBody>
      </p:sp>
      <p:sp>
        <p:nvSpPr>
          <p:cNvPr id="117" name="Google Shape;117;p20"/>
          <p:cNvSpPr txBox="1"/>
          <p:nvPr/>
        </p:nvSpPr>
        <p:spPr>
          <a:xfrm>
            <a:off x="1834200" y="735475"/>
            <a:ext cx="14934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sp>
        <p:nvSpPr>
          <p:cNvPr id="118" name="Google Shape;118;p20"/>
          <p:cNvSpPr txBox="1"/>
          <p:nvPr/>
        </p:nvSpPr>
        <p:spPr>
          <a:xfrm>
            <a:off x="5394375" y="1625525"/>
            <a:ext cx="34407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000" b="1">
                <a:latin typeface="Finger Paint"/>
                <a:ea typeface="Finger Paint"/>
                <a:cs typeface="Finger Paint"/>
                <a:sym typeface="Finger Paint"/>
              </a:rPr>
              <a:t>Sur cette image, combien de triangles vois-tu ? </a:t>
            </a:r>
            <a:endParaRPr sz="2000" b="1">
              <a:latin typeface="Finger Paint"/>
              <a:ea typeface="Finger Paint"/>
              <a:cs typeface="Finger Paint"/>
              <a:sym typeface="Finger Paint"/>
            </a:endParaRPr>
          </a:p>
        </p:txBody>
      </p:sp>
      <p:pic>
        <p:nvPicPr>
          <p:cNvPr id="119" name="Google Shape;119;p20"/>
          <p:cNvPicPr preferRelativeResize="0"/>
          <p:nvPr/>
        </p:nvPicPr>
        <p:blipFill rotWithShape="1">
          <a:blip r:embed="rId4">
            <a:alphaModFix/>
          </a:blip>
          <a:srcRect l="17714" t="48959" r="47150" b="10625"/>
          <a:stretch/>
        </p:blipFill>
        <p:spPr>
          <a:xfrm>
            <a:off x="783526" y="1414425"/>
            <a:ext cx="4487726" cy="29039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1"/>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5" name="Google Shape;125;p21"/>
          <p:cNvSpPr txBox="1"/>
          <p:nvPr/>
        </p:nvSpPr>
        <p:spPr>
          <a:xfrm rot="566">
            <a:off x="126775" y="46625"/>
            <a:ext cx="1822800" cy="6156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2800">
                <a:solidFill>
                  <a:srgbClr val="A64D79"/>
                </a:solidFill>
                <a:latin typeface="Chewy"/>
                <a:ea typeface="Chewy"/>
                <a:cs typeface="Chewy"/>
                <a:sym typeface="Chewy"/>
              </a:rPr>
              <a:t>figure 2</a:t>
            </a:r>
            <a:endParaRPr sz="2800">
              <a:solidFill>
                <a:srgbClr val="A64D79"/>
              </a:solidFill>
              <a:latin typeface="Chewy"/>
              <a:ea typeface="Chewy"/>
              <a:cs typeface="Chewy"/>
              <a:sym typeface="Chewy"/>
            </a:endParaRPr>
          </a:p>
        </p:txBody>
      </p:sp>
      <p:sp>
        <p:nvSpPr>
          <p:cNvPr id="126" name="Google Shape;126;p21"/>
          <p:cNvSpPr txBox="1"/>
          <p:nvPr/>
        </p:nvSpPr>
        <p:spPr>
          <a:xfrm>
            <a:off x="1834200" y="735475"/>
            <a:ext cx="1493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500" b="1">
              <a:solidFill>
                <a:srgbClr val="15B021"/>
              </a:solidFill>
            </a:endParaRPr>
          </a:p>
        </p:txBody>
      </p:sp>
      <p:sp>
        <p:nvSpPr>
          <p:cNvPr id="127" name="Google Shape;127;p21"/>
          <p:cNvSpPr txBox="1"/>
          <p:nvPr/>
        </p:nvSpPr>
        <p:spPr>
          <a:xfrm>
            <a:off x="5394375" y="2118450"/>
            <a:ext cx="21528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b="1">
              <a:solidFill>
                <a:srgbClr val="15B021"/>
              </a:solidFill>
            </a:endParaRPr>
          </a:p>
        </p:txBody>
      </p:sp>
      <p:sp>
        <p:nvSpPr>
          <p:cNvPr id="128" name="Google Shape;128;p21"/>
          <p:cNvSpPr txBox="1"/>
          <p:nvPr/>
        </p:nvSpPr>
        <p:spPr>
          <a:xfrm>
            <a:off x="6022800" y="4551650"/>
            <a:ext cx="3312600" cy="892800"/>
          </a:xfrm>
          <a:prstGeom prst="rect">
            <a:avLst/>
          </a:prstGeom>
          <a:solidFill>
            <a:srgbClr val="FFFFF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3200">
                <a:solidFill>
                  <a:srgbClr val="FF0000"/>
                </a:solidFill>
                <a:latin typeface="Finger Paint"/>
                <a:ea typeface="Finger Paint"/>
                <a:cs typeface="Finger Paint"/>
                <a:sym typeface="Finger Paint"/>
              </a:rPr>
              <a:t>CORRECTION</a:t>
            </a:r>
            <a:endParaRPr sz="3200">
              <a:solidFill>
                <a:srgbClr val="FF0000"/>
              </a:solidFill>
              <a:latin typeface="Finger Paint"/>
              <a:ea typeface="Finger Paint"/>
              <a:cs typeface="Finger Paint"/>
              <a:sym typeface="Finger Paint"/>
            </a:endParaRPr>
          </a:p>
          <a:p>
            <a:pPr marL="0" lvl="0" indent="0" algn="l" rtl="0">
              <a:spcBef>
                <a:spcPts val="0"/>
              </a:spcBef>
              <a:spcAft>
                <a:spcPts val="0"/>
              </a:spcAft>
              <a:buNone/>
            </a:pPr>
            <a:endParaRPr/>
          </a:p>
        </p:txBody>
      </p:sp>
      <p:pic>
        <p:nvPicPr>
          <p:cNvPr id="129" name="Google Shape;129;p21"/>
          <p:cNvPicPr preferRelativeResize="0"/>
          <p:nvPr/>
        </p:nvPicPr>
        <p:blipFill rotWithShape="1">
          <a:blip r:embed="rId4">
            <a:alphaModFix/>
          </a:blip>
          <a:srcRect l="17714" t="48959" r="47150" b="10625"/>
          <a:stretch/>
        </p:blipFill>
        <p:spPr>
          <a:xfrm>
            <a:off x="547776" y="1393000"/>
            <a:ext cx="4487726" cy="2903974"/>
          </a:xfrm>
          <a:prstGeom prst="rect">
            <a:avLst/>
          </a:prstGeom>
          <a:noFill/>
          <a:ln>
            <a:noFill/>
          </a:ln>
        </p:spPr>
      </p:pic>
      <p:sp>
        <p:nvSpPr>
          <p:cNvPr id="130" name="Google Shape;130;p21"/>
          <p:cNvSpPr txBox="1"/>
          <p:nvPr/>
        </p:nvSpPr>
        <p:spPr>
          <a:xfrm>
            <a:off x="5651550" y="1682300"/>
            <a:ext cx="3312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800">
                <a:latin typeface="Finger Paint"/>
                <a:ea typeface="Finger Paint"/>
                <a:cs typeface="Finger Paint"/>
                <a:sym typeface="Finger Paint"/>
              </a:rPr>
              <a:t>Il y a 12 triangles sur cette image. </a:t>
            </a:r>
            <a:endParaRPr sz="1800">
              <a:latin typeface="Finger Paint"/>
              <a:ea typeface="Finger Paint"/>
              <a:cs typeface="Finger Paint"/>
              <a:sym typeface="Finger Paint"/>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1056</Words>
  <Application>Microsoft Office PowerPoint</Application>
  <PresentationFormat>Affichage à l'écran (16:9)</PresentationFormat>
  <Paragraphs>280</Paragraphs>
  <Slides>47</Slides>
  <Notes>47</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47</vt:i4>
      </vt:variant>
    </vt:vector>
  </HeadingPairs>
  <TitlesOfParts>
    <vt:vector size="51" baseType="lpstr">
      <vt:lpstr>Arial</vt:lpstr>
      <vt:lpstr>Chewy</vt:lpstr>
      <vt:lpstr>Finger Paint</vt:lpstr>
      <vt:lpstr>Simple Light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Moi</dc:creator>
  <cp:lastModifiedBy>Moi</cp:lastModifiedBy>
  <cp:revision>1</cp:revision>
  <dcterms:modified xsi:type="dcterms:W3CDTF">2021-05-06T14:48:45Z</dcterms:modified>
</cp:coreProperties>
</file>