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5"/>
  </p:notesMasterIdLst>
  <p:sldIdLst>
    <p:sldId id="256" r:id="rId2"/>
    <p:sldId id="531" r:id="rId3"/>
    <p:sldId id="258" r:id="rId4"/>
    <p:sldId id="264" r:id="rId5"/>
    <p:sldId id="265" r:id="rId6"/>
    <p:sldId id="306" r:id="rId7"/>
    <p:sldId id="307" r:id="rId8"/>
    <p:sldId id="308" r:id="rId9"/>
    <p:sldId id="309" r:id="rId10"/>
    <p:sldId id="310" r:id="rId11"/>
    <p:sldId id="311" r:id="rId12"/>
    <p:sldId id="314" r:id="rId13"/>
    <p:sldId id="315" r:id="rId14"/>
    <p:sldId id="316" r:id="rId15"/>
    <p:sldId id="322" r:id="rId16"/>
    <p:sldId id="323" r:id="rId17"/>
    <p:sldId id="364" r:id="rId18"/>
    <p:sldId id="365" r:id="rId19"/>
    <p:sldId id="366" r:id="rId20"/>
    <p:sldId id="367" r:id="rId21"/>
    <p:sldId id="368" r:id="rId22"/>
    <p:sldId id="369" r:id="rId23"/>
    <p:sldId id="372" r:id="rId24"/>
    <p:sldId id="373" r:id="rId25"/>
    <p:sldId id="374" r:id="rId26"/>
    <p:sldId id="380" r:id="rId27"/>
    <p:sldId id="381" r:id="rId28"/>
    <p:sldId id="422" r:id="rId29"/>
    <p:sldId id="423" r:id="rId30"/>
    <p:sldId id="424" r:id="rId31"/>
    <p:sldId id="425" r:id="rId32"/>
    <p:sldId id="428" r:id="rId33"/>
    <p:sldId id="431" r:id="rId34"/>
  </p:sldIdLst>
  <p:sldSz cx="9144000" cy="5143500" type="screen16x9"/>
  <p:notesSz cx="6858000" cy="9144000"/>
  <p:embeddedFontLst>
    <p:embeddedFont>
      <p:font typeface="Chewy" panose="020B0604020202020204" charset="0"/>
      <p:regular r:id="rId36"/>
    </p:embeddedFont>
    <p:embeddedFont>
      <p:font typeface="Comic Sans MS" panose="030F0702030302020204" pitchFamily="66" charset="0"/>
      <p:regular r:id="rId37"/>
      <p:bold r:id="rId38"/>
      <p:italic r:id="rId39"/>
      <p:boldItalic r:id="rId40"/>
    </p:embeddedFont>
    <p:embeddedFont>
      <p:font typeface="Finger Paint" panose="020B0604020202020204" charset="0"/>
      <p:regular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7DA1C8-852D-49C6-942F-6A510FC558DA}">
  <a:tblStyle styleId="{2F7DA1C8-852D-49C6-942F-6A510FC558D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9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bda4589c15_0_7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bda4589c15_0_7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gbda4589c15_0_10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6" name="Google Shape;596;gbda4589c15_0_10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bda4589c15_0_7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5" name="Google Shape;605;gbda4589c15_0_7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2"/>
        <p:cNvGrpSpPr/>
        <p:nvPr/>
      </p:nvGrpSpPr>
      <p:grpSpPr>
        <a:xfrm>
          <a:off x="0" y="0"/>
          <a:ext cx="0" cy="0"/>
          <a:chOff x="0" y="0"/>
          <a:chExt cx="0" cy="0"/>
        </a:xfrm>
      </p:grpSpPr>
      <p:sp>
        <p:nvSpPr>
          <p:cNvPr id="613" name="Google Shape;613;gbda4589c15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4" name="Google Shape;614;gbda4589c15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bda4589c15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1" name="Google Shape;671;gbda4589c15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Google Shape;679;gbda4589c15_0_1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0" name="Google Shape;680;gbda4589c15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3"/>
        <p:cNvGrpSpPr/>
        <p:nvPr/>
      </p:nvGrpSpPr>
      <p:grpSpPr>
        <a:xfrm>
          <a:off x="0" y="0"/>
          <a:ext cx="0" cy="0"/>
          <a:chOff x="0" y="0"/>
          <a:chExt cx="0" cy="0"/>
        </a:xfrm>
      </p:grpSpPr>
      <p:sp>
        <p:nvSpPr>
          <p:cNvPr id="1074" name="Google Shape;1074;gba734601d8_0_2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5" name="Google Shape;1075;gba734601d8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2"/>
        <p:cNvGrpSpPr/>
        <p:nvPr/>
      </p:nvGrpSpPr>
      <p:grpSpPr>
        <a:xfrm>
          <a:off x="0" y="0"/>
          <a:ext cx="0" cy="0"/>
          <a:chOff x="0" y="0"/>
          <a:chExt cx="0" cy="0"/>
        </a:xfrm>
      </p:grpSpPr>
      <p:sp>
        <p:nvSpPr>
          <p:cNvPr id="1083" name="Google Shape;1083;gba734601d8_0_4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4" name="Google Shape;1084;gba734601d8_0_4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3"/>
        <p:cNvGrpSpPr/>
        <p:nvPr/>
      </p:nvGrpSpPr>
      <p:grpSpPr>
        <a:xfrm>
          <a:off x="0" y="0"/>
          <a:ext cx="0" cy="0"/>
          <a:chOff x="0" y="0"/>
          <a:chExt cx="0" cy="0"/>
        </a:xfrm>
      </p:grpSpPr>
      <p:sp>
        <p:nvSpPr>
          <p:cNvPr id="1094" name="Google Shape;1094;gba734601d8_0_2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5" name="Google Shape;1095;gba734601d8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2"/>
        <p:cNvGrpSpPr/>
        <p:nvPr/>
      </p:nvGrpSpPr>
      <p:grpSpPr>
        <a:xfrm>
          <a:off x="0" y="0"/>
          <a:ext cx="0" cy="0"/>
          <a:chOff x="0" y="0"/>
          <a:chExt cx="0" cy="0"/>
        </a:xfrm>
      </p:grpSpPr>
      <p:sp>
        <p:nvSpPr>
          <p:cNvPr id="1103" name="Google Shape;1103;gba734601d8_0_4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4" name="Google Shape;1104;gba734601d8_0_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bda4589c15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bda4589c1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7"/>
        <p:cNvGrpSpPr/>
        <p:nvPr/>
      </p:nvGrpSpPr>
      <p:grpSpPr>
        <a:xfrm>
          <a:off x="0" y="0"/>
          <a:ext cx="0" cy="0"/>
          <a:chOff x="0" y="0"/>
          <a:chExt cx="0" cy="0"/>
        </a:xfrm>
      </p:grpSpPr>
      <p:sp>
        <p:nvSpPr>
          <p:cNvPr id="1118" name="Google Shape;1118;gba734601d8_0_2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9" name="Google Shape;1119;gba734601d8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6"/>
        <p:cNvGrpSpPr/>
        <p:nvPr/>
      </p:nvGrpSpPr>
      <p:grpSpPr>
        <a:xfrm>
          <a:off x="0" y="0"/>
          <a:ext cx="0" cy="0"/>
          <a:chOff x="0" y="0"/>
          <a:chExt cx="0" cy="0"/>
        </a:xfrm>
      </p:grpSpPr>
      <p:sp>
        <p:nvSpPr>
          <p:cNvPr id="1127" name="Google Shape;1127;gba734601d8_0_4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8" name="Google Shape;1128;gba734601d8_0_4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9"/>
        <p:cNvGrpSpPr/>
        <p:nvPr/>
      </p:nvGrpSpPr>
      <p:grpSpPr>
        <a:xfrm>
          <a:off x="0" y="0"/>
          <a:ext cx="0" cy="0"/>
          <a:chOff x="0" y="0"/>
          <a:chExt cx="0" cy="0"/>
        </a:xfrm>
      </p:grpSpPr>
      <p:sp>
        <p:nvSpPr>
          <p:cNvPr id="1160" name="Google Shape;1160;gba734601d8_0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1" name="Google Shape;1161;gba734601d8_0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8"/>
        <p:cNvGrpSpPr/>
        <p:nvPr/>
      </p:nvGrpSpPr>
      <p:grpSpPr>
        <a:xfrm>
          <a:off x="0" y="0"/>
          <a:ext cx="0" cy="0"/>
          <a:chOff x="0" y="0"/>
          <a:chExt cx="0" cy="0"/>
        </a:xfrm>
      </p:grpSpPr>
      <p:sp>
        <p:nvSpPr>
          <p:cNvPr id="1169" name="Google Shape;1169;gba734601d8_0_4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0" name="Google Shape;1170;gba734601d8_0_4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8"/>
        <p:cNvGrpSpPr/>
        <p:nvPr/>
      </p:nvGrpSpPr>
      <p:grpSpPr>
        <a:xfrm>
          <a:off x="0" y="0"/>
          <a:ext cx="0" cy="0"/>
          <a:chOff x="0" y="0"/>
          <a:chExt cx="0" cy="0"/>
        </a:xfrm>
      </p:grpSpPr>
      <p:sp>
        <p:nvSpPr>
          <p:cNvPr id="1179" name="Google Shape;1179;gbda4589c15_0_1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0" name="Google Shape;1180;gbda4589c15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5"/>
        <p:cNvGrpSpPr/>
        <p:nvPr/>
      </p:nvGrpSpPr>
      <p:grpSpPr>
        <a:xfrm>
          <a:off x="0" y="0"/>
          <a:ext cx="0" cy="0"/>
          <a:chOff x="0" y="0"/>
          <a:chExt cx="0" cy="0"/>
        </a:xfrm>
      </p:grpSpPr>
      <p:sp>
        <p:nvSpPr>
          <p:cNvPr id="1236" name="Google Shape;1236;gbda4589c15_0_2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7" name="Google Shape;1237;gbda4589c15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4"/>
        <p:cNvGrpSpPr/>
        <p:nvPr/>
      </p:nvGrpSpPr>
      <p:grpSpPr>
        <a:xfrm>
          <a:off x="0" y="0"/>
          <a:ext cx="0" cy="0"/>
          <a:chOff x="0" y="0"/>
          <a:chExt cx="0" cy="0"/>
        </a:xfrm>
      </p:grpSpPr>
      <p:sp>
        <p:nvSpPr>
          <p:cNvPr id="1245" name="Google Shape;1245;gbda4589c15_0_2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6" name="Google Shape;1246;gbda4589c15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7"/>
        <p:cNvGrpSpPr/>
        <p:nvPr/>
      </p:nvGrpSpPr>
      <p:grpSpPr>
        <a:xfrm>
          <a:off x="0" y="0"/>
          <a:ext cx="0" cy="0"/>
          <a:chOff x="0" y="0"/>
          <a:chExt cx="0" cy="0"/>
        </a:xfrm>
      </p:grpSpPr>
      <p:sp>
        <p:nvSpPr>
          <p:cNvPr id="1638" name="Google Shape;1638;gbda4589c15_0_5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9" name="Google Shape;1639;gbda4589c15_0_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6"/>
        <p:cNvGrpSpPr/>
        <p:nvPr/>
      </p:nvGrpSpPr>
      <p:grpSpPr>
        <a:xfrm>
          <a:off x="0" y="0"/>
          <a:ext cx="0" cy="0"/>
          <a:chOff x="0" y="0"/>
          <a:chExt cx="0" cy="0"/>
        </a:xfrm>
      </p:grpSpPr>
      <p:sp>
        <p:nvSpPr>
          <p:cNvPr id="1647" name="Google Shape;1647;gba734601d8_0_7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8" name="Google Shape;1648;gba734601d8_0_7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6"/>
        <p:cNvGrpSpPr/>
        <p:nvPr/>
      </p:nvGrpSpPr>
      <p:grpSpPr>
        <a:xfrm>
          <a:off x="0" y="0"/>
          <a:ext cx="0" cy="0"/>
          <a:chOff x="0" y="0"/>
          <a:chExt cx="0" cy="0"/>
        </a:xfrm>
      </p:grpSpPr>
      <p:sp>
        <p:nvSpPr>
          <p:cNvPr id="1657" name="Google Shape;1657;gba734601d8_0_5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8" name="Google Shape;1658;gba734601d8_0_5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bda4589c15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bda4589c15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4"/>
        <p:cNvGrpSpPr/>
        <p:nvPr/>
      </p:nvGrpSpPr>
      <p:grpSpPr>
        <a:xfrm>
          <a:off x="0" y="0"/>
          <a:ext cx="0" cy="0"/>
          <a:chOff x="0" y="0"/>
          <a:chExt cx="0" cy="0"/>
        </a:xfrm>
      </p:grpSpPr>
      <p:sp>
        <p:nvSpPr>
          <p:cNvPr id="1665" name="Google Shape;1665;gba734601d8_0_7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6" name="Google Shape;1666;gba734601d8_0_7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4"/>
        <p:cNvGrpSpPr/>
        <p:nvPr/>
      </p:nvGrpSpPr>
      <p:grpSpPr>
        <a:xfrm>
          <a:off x="0" y="0"/>
          <a:ext cx="0" cy="0"/>
          <a:chOff x="0" y="0"/>
          <a:chExt cx="0" cy="0"/>
        </a:xfrm>
      </p:grpSpPr>
      <p:sp>
        <p:nvSpPr>
          <p:cNvPr id="1715" name="Google Shape;1715;gba734601d8_0_5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6" name="Google Shape;1716;gba734601d8_0_5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1"/>
        <p:cNvGrpSpPr/>
        <p:nvPr/>
      </p:nvGrpSpPr>
      <p:grpSpPr>
        <a:xfrm>
          <a:off x="0" y="0"/>
          <a:ext cx="0" cy="0"/>
          <a:chOff x="0" y="0"/>
          <a:chExt cx="0" cy="0"/>
        </a:xfrm>
      </p:grpSpPr>
      <p:sp>
        <p:nvSpPr>
          <p:cNvPr id="1742" name="Google Shape;1742;gba734601d8_0_7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3" name="Google Shape;1743;gba734601d8_0_7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bda4589c15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bda4589c15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bda4589c15_0_10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bda4589c15_0_10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bda4589c15_0_7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8" name="Google Shape;518;gbda4589c15_0_7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bda4589c15_0_10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bda4589c15_0_1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bda4589c15_0_7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bda4589c15_0_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bda4589c15_0_10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bda4589c15_0_10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4001" cy="5143500"/>
          </a:xfrm>
          <a:prstGeom prst="rect">
            <a:avLst/>
          </a:prstGeom>
          <a:noFill/>
          <a:ln>
            <a:noFill/>
          </a:ln>
        </p:spPr>
      </p:pic>
      <p:sp>
        <p:nvSpPr>
          <p:cNvPr id="55" name="Google Shape;55;p13"/>
          <p:cNvSpPr txBox="1"/>
          <p:nvPr/>
        </p:nvSpPr>
        <p:spPr>
          <a:xfrm>
            <a:off x="5050500" y="1697300"/>
            <a:ext cx="4093500" cy="1847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600">
                <a:solidFill>
                  <a:srgbClr val="3C78D8"/>
                </a:solidFill>
                <a:latin typeface="Finger Paint"/>
                <a:ea typeface="Finger Paint"/>
                <a:cs typeface="Finger Paint"/>
                <a:sym typeface="Finger Paint"/>
              </a:rPr>
              <a:t>Programmes</a:t>
            </a:r>
            <a:endParaRPr sz="3600">
              <a:solidFill>
                <a:srgbClr val="3C78D8"/>
              </a:solidFill>
              <a:latin typeface="Finger Paint"/>
              <a:ea typeface="Finger Paint"/>
              <a:cs typeface="Finger Paint"/>
              <a:sym typeface="Finger Paint"/>
            </a:endParaRPr>
          </a:p>
          <a:p>
            <a:pPr marL="0" lvl="0" indent="0" algn="ctr" rtl="0">
              <a:spcBef>
                <a:spcPts val="0"/>
              </a:spcBef>
              <a:spcAft>
                <a:spcPts val="0"/>
              </a:spcAft>
              <a:buNone/>
            </a:pPr>
            <a:r>
              <a:rPr lang="fr" sz="3600">
                <a:solidFill>
                  <a:srgbClr val="3C78D8"/>
                </a:solidFill>
                <a:latin typeface="Finger Paint"/>
                <a:ea typeface="Finger Paint"/>
                <a:cs typeface="Finger Paint"/>
                <a:sym typeface="Finger Paint"/>
              </a:rPr>
              <a:t> de construction</a:t>
            </a:r>
            <a:endParaRPr sz="3600">
              <a:solidFill>
                <a:srgbClr val="3C78D8"/>
              </a:solidFill>
              <a:latin typeface="Finger Paint"/>
              <a:ea typeface="Finger Paint"/>
              <a:cs typeface="Finger Paint"/>
              <a:sym typeface="Finger Paint"/>
            </a:endParaRPr>
          </a:p>
        </p:txBody>
      </p:sp>
      <p:sp>
        <p:nvSpPr>
          <p:cNvPr id="56" name="Google Shape;56;p13"/>
          <p:cNvSpPr txBox="1"/>
          <p:nvPr/>
        </p:nvSpPr>
        <p:spPr>
          <a:xfrm>
            <a:off x="2532700" y="189675"/>
            <a:ext cx="5757300" cy="877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500">
                <a:solidFill>
                  <a:srgbClr val="C27BA0"/>
                </a:solidFill>
                <a:latin typeface="Chewy"/>
                <a:ea typeface="Chewy"/>
                <a:cs typeface="Chewy"/>
                <a:sym typeface="Chewy"/>
              </a:rPr>
              <a:t>rituel de géométrie</a:t>
            </a:r>
            <a:endParaRPr sz="4500">
              <a:solidFill>
                <a:srgbClr val="C27BA0"/>
              </a:solidFill>
              <a:latin typeface="Chewy"/>
              <a:ea typeface="Chewy"/>
              <a:cs typeface="Chewy"/>
              <a:sym typeface="Chewy"/>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pic>
        <p:nvPicPr>
          <p:cNvPr id="555" name="Google Shape;555;p67"/>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56" name="Google Shape;556;p67"/>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57" name="Google Shape;557;p67"/>
          <p:cNvSpPr txBox="1"/>
          <p:nvPr/>
        </p:nvSpPr>
        <p:spPr>
          <a:xfrm>
            <a:off x="719150" y="2153725"/>
            <a:ext cx="8260800" cy="27705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programme de construction: </a:t>
            </a:r>
            <a:endParaRPr sz="2400">
              <a:latin typeface="Comic Sans MS"/>
              <a:ea typeface="Comic Sans MS"/>
              <a:cs typeface="Comic Sans MS"/>
              <a:sym typeface="Comic Sans MS"/>
            </a:endParaRPr>
          </a:p>
          <a:p>
            <a:pPr marL="0" lvl="0" indent="0" algn="l" rtl="0">
              <a:spcBef>
                <a:spcPts val="0"/>
              </a:spcBef>
              <a:spcAft>
                <a:spcPts val="0"/>
              </a:spcAft>
              <a:buNone/>
            </a:pP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un segment [AB] de longueur 4 cm.</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Place le point I  au milieu de AB.</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un cercle de centre A passant par I.</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solidFill>
                  <a:schemeClr val="dk1"/>
                </a:solidFill>
                <a:latin typeface="Comic Sans MS"/>
                <a:ea typeface="Comic Sans MS"/>
                <a:cs typeface="Comic Sans MS"/>
                <a:sym typeface="Comic Sans MS"/>
              </a:rPr>
              <a:t>Trace un cercle de centre B passant par I.</a:t>
            </a:r>
            <a:endParaRPr sz="2400">
              <a:latin typeface="Comic Sans MS"/>
              <a:ea typeface="Comic Sans MS"/>
              <a:cs typeface="Comic Sans MS"/>
              <a:sym typeface="Comic Sans MS"/>
            </a:endParaRPr>
          </a:p>
          <a:p>
            <a:pPr marL="0" lvl="0" indent="0" algn="l" rtl="0">
              <a:spcBef>
                <a:spcPts val="0"/>
              </a:spcBef>
              <a:spcAft>
                <a:spcPts val="0"/>
              </a:spcAft>
              <a:buNone/>
            </a:pPr>
            <a:endParaRPr sz="2400">
              <a:latin typeface="Comic Sans MS"/>
              <a:ea typeface="Comic Sans MS"/>
              <a:cs typeface="Comic Sans MS"/>
              <a:sym typeface="Comic Sans MS"/>
            </a:endParaRPr>
          </a:p>
        </p:txBody>
      </p:sp>
      <p:sp>
        <p:nvSpPr>
          <p:cNvPr id="558" name="Google Shape;558;p67"/>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559" name="Google Shape;559;p67"/>
          <p:cNvSpPr txBox="1"/>
          <p:nvPr/>
        </p:nvSpPr>
        <p:spPr>
          <a:xfrm rot="418">
            <a:off x="126775" y="46625"/>
            <a:ext cx="2466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23</a:t>
            </a:r>
            <a:endParaRPr sz="2800">
              <a:solidFill>
                <a:srgbClr val="A64D79"/>
              </a:solidFill>
              <a:latin typeface="Chewy"/>
              <a:ea typeface="Chewy"/>
              <a:cs typeface="Chewy"/>
              <a:sym typeface="Chewy"/>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pic>
        <p:nvPicPr>
          <p:cNvPr id="564" name="Google Shape;564;p68"/>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65" name="Google Shape;565;p68"/>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66" name="Google Shape;566;p68"/>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a:t>
            </a:r>
            <a:r>
              <a:rPr lang="fr" sz="2200" b="1">
                <a:solidFill>
                  <a:srgbClr val="FF0000"/>
                </a:solidFill>
                <a:latin typeface="Finger Paint"/>
                <a:ea typeface="Finger Paint"/>
                <a:cs typeface="Finger Paint"/>
                <a:sym typeface="Finger Paint"/>
              </a:rPr>
              <a:t> à main levée</a:t>
            </a:r>
            <a:r>
              <a:rPr lang="fr" sz="2200">
                <a:solidFill>
                  <a:srgbClr val="0B5394"/>
                </a:solidFill>
                <a:latin typeface="Finger Paint"/>
                <a:ea typeface="Finger Paint"/>
                <a:cs typeface="Finger Paint"/>
                <a:sym typeface="Finger Paint"/>
              </a:rPr>
              <a:t> les figures décrites dans le programme de construction</a:t>
            </a:r>
            <a:endParaRPr sz="2200">
              <a:solidFill>
                <a:srgbClr val="0B5394"/>
              </a:solidFill>
              <a:latin typeface="Finger Paint"/>
              <a:ea typeface="Finger Paint"/>
              <a:cs typeface="Finger Paint"/>
              <a:sym typeface="Finger Paint"/>
            </a:endParaRPr>
          </a:p>
        </p:txBody>
      </p:sp>
      <p:sp>
        <p:nvSpPr>
          <p:cNvPr id="567" name="Google Shape;567;p68"/>
          <p:cNvSpPr txBox="1"/>
          <p:nvPr/>
        </p:nvSpPr>
        <p:spPr>
          <a:xfrm rot="392">
            <a:off x="126775" y="46625"/>
            <a:ext cx="26316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23</a:t>
            </a:r>
            <a:endParaRPr sz="2800">
              <a:solidFill>
                <a:srgbClr val="A64D79"/>
              </a:solidFill>
              <a:latin typeface="Chewy"/>
              <a:ea typeface="Chewy"/>
              <a:cs typeface="Chewy"/>
              <a:sym typeface="Chewy"/>
            </a:endParaRPr>
          </a:p>
        </p:txBody>
      </p:sp>
      <p:sp>
        <p:nvSpPr>
          <p:cNvPr id="568" name="Google Shape;568;p68"/>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cxnSp>
        <p:nvCxnSpPr>
          <p:cNvPr id="569" name="Google Shape;569;p68"/>
          <p:cNvCxnSpPr/>
          <p:nvPr/>
        </p:nvCxnSpPr>
        <p:spPr>
          <a:xfrm flipH="1">
            <a:off x="3127050" y="2997675"/>
            <a:ext cx="21600" cy="194100"/>
          </a:xfrm>
          <a:prstGeom prst="straightConnector1">
            <a:avLst/>
          </a:prstGeom>
          <a:noFill/>
          <a:ln w="9525" cap="flat" cmpd="sng">
            <a:solidFill>
              <a:schemeClr val="dk2"/>
            </a:solidFill>
            <a:prstDash val="solid"/>
            <a:round/>
            <a:headEnd type="none" w="med" len="med"/>
            <a:tailEnd type="none" w="med" len="med"/>
          </a:ln>
        </p:spPr>
      </p:cxnSp>
      <p:sp>
        <p:nvSpPr>
          <p:cNvPr id="570" name="Google Shape;570;p68"/>
          <p:cNvSpPr txBox="1"/>
          <p:nvPr/>
        </p:nvSpPr>
        <p:spPr>
          <a:xfrm>
            <a:off x="1574200" y="2976125"/>
            <a:ext cx="248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A</a:t>
            </a:r>
            <a:endParaRPr/>
          </a:p>
        </p:txBody>
      </p:sp>
      <p:sp>
        <p:nvSpPr>
          <p:cNvPr id="571" name="Google Shape;571;p68"/>
          <p:cNvSpPr txBox="1"/>
          <p:nvPr/>
        </p:nvSpPr>
        <p:spPr>
          <a:xfrm>
            <a:off x="4453400" y="2976125"/>
            <a:ext cx="345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B</a:t>
            </a:r>
            <a:endParaRPr/>
          </a:p>
        </p:txBody>
      </p:sp>
      <p:sp>
        <p:nvSpPr>
          <p:cNvPr id="572" name="Google Shape;572;p68"/>
          <p:cNvSpPr txBox="1"/>
          <p:nvPr/>
        </p:nvSpPr>
        <p:spPr>
          <a:xfrm>
            <a:off x="2986900" y="3180950"/>
            <a:ext cx="248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I</a:t>
            </a:r>
            <a:endParaRPr/>
          </a:p>
        </p:txBody>
      </p:sp>
      <p:sp>
        <p:nvSpPr>
          <p:cNvPr id="573" name="Google Shape;573;p68"/>
          <p:cNvSpPr/>
          <p:nvPr/>
        </p:nvSpPr>
        <p:spPr>
          <a:xfrm>
            <a:off x="539345" y="1737705"/>
            <a:ext cx="2620075" cy="2562150"/>
          </a:xfrm>
          <a:custGeom>
            <a:avLst/>
            <a:gdLst/>
            <a:ahLst/>
            <a:cxnLst/>
            <a:rect l="l" t="t" r="r" b="b"/>
            <a:pathLst>
              <a:path w="104803" h="102486" extrusionOk="0">
                <a:moveTo>
                  <a:pt x="104372" y="54281"/>
                </a:moveTo>
                <a:cubicBezTo>
                  <a:pt x="104372" y="40412"/>
                  <a:pt x="100742" y="25254"/>
                  <a:pt x="91863" y="14600"/>
                </a:cubicBezTo>
                <a:cubicBezTo>
                  <a:pt x="84900" y="6246"/>
                  <a:pt x="72653" y="3865"/>
                  <a:pt x="62102" y="1229"/>
                </a:cubicBezTo>
                <a:cubicBezTo>
                  <a:pt x="53305" y="-969"/>
                  <a:pt x="43677" y="137"/>
                  <a:pt x="34929" y="2523"/>
                </a:cubicBezTo>
                <a:cubicBezTo>
                  <a:pt x="29512" y="4000"/>
                  <a:pt x="13518" y="8916"/>
                  <a:pt x="18539" y="6404"/>
                </a:cubicBezTo>
                <a:cubicBezTo>
                  <a:pt x="20109" y="5619"/>
                  <a:pt x="16573" y="9314"/>
                  <a:pt x="15520" y="10718"/>
                </a:cubicBezTo>
                <a:cubicBezTo>
                  <a:pt x="12663" y="14528"/>
                  <a:pt x="9709" y="18591"/>
                  <a:pt x="8618" y="23226"/>
                </a:cubicBezTo>
                <a:cubicBezTo>
                  <a:pt x="6608" y="31768"/>
                  <a:pt x="2147" y="39639"/>
                  <a:pt x="423" y="48243"/>
                </a:cubicBezTo>
                <a:cubicBezTo>
                  <a:pt x="-849" y="54593"/>
                  <a:pt x="1286" y="61176"/>
                  <a:pt x="1286" y="67652"/>
                </a:cubicBezTo>
                <a:cubicBezTo>
                  <a:pt x="1286" y="72686"/>
                  <a:pt x="-534" y="78245"/>
                  <a:pt x="1717" y="82748"/>
                </a:cubicBezTo>
                <a:cubicBezTo>
                  <a:pt x="7273" y="93860"/>
                  <a:pt x="23494" y="96084"/>
                  <a:pt x="35792" y="97844"/>
                </a:cubicBezTo>
                <a:cubicBezTo>
                  <a:pt x="52738" y="100269"/>
                  <a:pt x="71090" y="105580"/>
                  <a:pt x="87119" y="99570"/>
                </a:cubicBezTo>
                <a:cubicBezTo>
                  <a:pt x="90330" y="98366"/>
                  <a:pt x="91100" y="93963"/>
                  <a:pt x="92726" y="90943"/>
                </a:cubicBezTo>
                <a:cubicBezTo>
                  <a:pt x="98503" y="80214"/>
                  <a:pt x="99353" y="67337"/>
                  <a:pt x="104803" y="56438"/>
                </a:cubicBezTo>
              </a:path>
            </a:pathLst>
          </a:custGeom>
          <a:noFill/>
          <a:ln w="9525" cap="flat" cmpd="sng">
            <a:solidFill>
              <a:schemeClr val="dk2"/>
            </a:solidFill>
            <a:prstDash val="solid"/>
            <a:round/>
            <a:headEnd type="none" w="med" len="med"/>
            <a:tailEnd type="none" w="med" len="med"/>
          </a:ln>
        </p:spPr>
      </p:sp>
      <p:sp>
        <p:nvSpPr>
          <p:cNvPr id="574" name="Google Shape;574;p68"/>
          <p:cNvSpPr/>
          <p:nvPr/>
        </p:nvSpPr>
        <p:spPr>
          <a:xfrm>
            <a:off x="3159425" y="1732438"/>
            <a:ext cx="2860225" cy="2516100"/>
          </a:xfrm>
          <a:custGeom>
            <a:avLst/>
            <a:gdLst/>
            <a:ahLst/>
            <a:cxnLst/>
            <a:rect l="l" t="t" r="r" b="b"/>
            <a:pathLst>
              <a:path w="114409" h="100644" extrusionOk="0">
                <a:moveTo>
                  <a:pt x="431" y="54491"/>
                </a:moveTo>
                <a:cubicBezTo>
                  <a:pt x="431" y="43075"/>
                  <a:pt x="686" y="31377"/>
                  <a:pt x="3882" y="20417"/>
                </a:cubicBezTo>
                <a:cubicBezTo>
                  <a:pt x="5117" y="16183"/>
                  <a:pt x="5076" y="11027"/>
                  <a:pt x="8195" y="7908"/>
                </a:cubicBezTo>
                <a:cubicBezTo>
                  <a:pt x="11007" y="5096"/>
                  <a:pt x="16170" y="6849"/>
                  <a:pt x="19841" y="5320"/>
                </a:cubicBezTo>
                <a:cubicBezTo>
                  <a:pt x="28721" y="1621"/>
                  <a:pt x="38688" y="576"/>
                  <a:pt x="48308" y="576"/>
                </a:cubicBezTo>
                <a:cubicBezTo>
                  <a:pt x="59250" y="576"/>
                  <a:pt x="70821" y="-1481"/>
                  <a:pt x="81088" y="2301"/>
                </a:cubicBezTo>
                <a:cubicBezTo>
                  <a:pt x="89557" y="5420"/>
                  <a:pt x="98885" y="7238"/>
                  <a:pt x="106105" y="12653"/>
                </a:cubicBezTo>
                <a:cubicBezTo>
                  <a:pt x="107578" y="13758"/>
                  <a:pt x="110346" y="14264"/>
                  <a:pt x="110418" y="16104"/>
                </a:cubicBezTo>
                <a:cubicBezTo>
                  <a:pt x="110824" y="26450"/>
                  <a:pt x="110190" y="26455"/>
                  <a:pt x="109987" y="36807"/>
                </a:cubicBezTo>
                <a:cubicBezTo>
                  <a:pt x="109974" y="37454"/>
                  <a:pt x="109747" y="37500"/>
                  <a:pt x="109987" y="38101"/>
                </a:cubicBezTo>
                <a:cubicBezTo>
                  <a:pt x="117260" y="56300"/>
                  <a:pt x="116733" y="87133"/>
                  <a:pt x="99204" y="95898"/>
                </a:cubicBezTo>
                <a:cubicBezTo>
                  <a:pt x="94546" y="98227"/>
                  <a:pt x="88783" y="96603"/>
                  <a:pt x="83676" y="97623"/>
                </a:cubicBezTo>
                <a:cubicBezTo>
                  <a:pt x="73087" y="99739"/>
                  <a:pt x="62125" y="99348"/>
                  <a:pt x="51327" y="99348"/>
                </a:cubicBezTo>
                <a:cubicBezTo>
                  <a:pt x="38050" y="99348"/>
                  <a:pt x="22268" y="103864"/>
                  <a:pt x="11646" y="95898"/>
                </a:cubicBezTo>
                <a:cubicBezTo>
                  <a:pt x="286" y="87378"/>
                  <a:pt x="0" y="69122"/>
                  <a:pt x="0" y="54922"/>
                </a:cubicBezTo>
              </a:path>
            </a:pathLst>
          </a:custGeom>
          <a:noFill/>
          <a:ln w="9525" cap="flat" cmpd="sng">
            <a:solidFill>
              <a:schemeClr val="dk2"/>
            </a:solidFill>
            <a:prstDash val="solid"/>
            <a:round/>
            <a:headEnd type="none" w="med" len="med"/>
            <a:tailEnd type="none" w="med" len="med"/>
          </a:ln>
        </p:spPr>
      </p:sp>
      <p:sp>
        <p:nvSpPr>
          <p:cNvPr id="575" name="Google Shape;575;p68"/>
          <p:cNvSpPr/>
          <p:nvPr/>
        </p:nvSpPr>
        <p:spPr>
          <a:xfrm>
            <a:off x="1811550" y="3019250"/>
            <a:ext cx="2825150" cy="45900"/>
          </a:xfrm>
          <a:custGeom>
            <a:avLst/>
            <a:gdLst/>
            <a:ahLst/>
            <a:cxnLst/>
            <a:rect l="l" t="t" r="r" b="b"/>
            <a:pathLst>
              <a:path w="113006" h="1836" extrusionOk="0">
                <a:moveTo>
                  <a:pt x="0" y="862"/>
                </a:moveTo>
                <a:cubicBezTo>
                  <a:pt x="11062" y="2709"/>
                  <a:pt x="22428" y="1294"/>
                  <a:pt x="33643" y="1294"/>
                </a:cubicBezTo>
                <a:cubicBezTo>
                  <a:pt x="60101" y="1294"/>
                  <a:pt x="86548" y="0"/>
                  <a:pt x="113006" y="0"/>
                </a:cubicBezTo>
              </a:path>
            </a:pathLst>
          </a:custGeom>
          <a:noFill/>
          <a:ln w="9525" cap="flat" cmpd="sng">
            <a:solidFill>
              <a:schemeClr val="dk2"/>
            </a:solidFill>
            <a:prstDash val="solid"/>
            <a:round/>
            <a:headEnd type="none" w="med" len="med"/>
            <a:tailEnd type="none" w="med" len="med"/>
          </a:ln>
        </p:spPr>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pic>
        <p:nvPicPr>
          <p:cNvPr id="598" name="Google Shape;598;p71"/>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99" name="Google Shape;599;p71"/>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600" name="Google Shape;600;p71"/>
          <p:cNvSpPr txBox="1"/>
          <p:nvPr/>
        </p:nvSpPr>
        <p:spPr>
          <a:xfrm>
            <a:off x="719150" y="2153725"/>
            <a:ext cx="8260800" cy="5541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Ecrire le programme</a:t>
            </a:r>
            <a:endParaRPr sz="2400">
              <a:latin typeface="Comic Sans MS"/>
              <a:ea typeface="Comic Sans MS"/>
              <a:cs typeface="Comic Sans MS"/>
              <a:sym typeface="Comic Sans MS"/>
            </a:endParaRPr>
          </a:p>
        </p:txBody>
      </p:sp>
      <p:sp>
        <p:nvSpPr>
          <p:cNvPr id="601" name="Google Shape;601;p71"/>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602" name="Google Shape;602;p71"/>
          <p:cNvSpPr txBox="1"/>
          <p:nvPr/>
        </p:nvSpPr>
        <p:spPr>
          <a:xfrm rot="418">
            <a:off x="126774" y="46715"/>
            <a:ext cx="3325277"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dirty="0">
                <a:solidFill>
                  <a:srgbClr val="A64D79"/>
                </a:solidFill>
                <a:latin typeface="Chewy"/>
                <a:ea typeface="Chewy"/>
                <a:cs typeface="Chewy"/>
                <a:sym typeface="Chewy"/>
              </a:rPr>
              <a:t>programme vierge</a:t>
            </a:r>
            <a:endParaRPr sz="2800" dirty="0">
              <a:solidFill>
                <a:srgbClr val="A64D79"/>
              </a:solidFill>
              <a:latin typeface="Chewy"/>
              <a:ea typeface="Chewy"/>
              <a:cs typeface="Chewy"/>
              <a:sym typeface="Chew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pic>
        <p:nvPicPr>
          <p:cNvPr id="607" name="Google Shape;607;p72"/>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608" name="Google Shape;608;p72"/>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609" name="Google Shape;609;p72"/>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610" name="Google Shape;610;p72"/>
          <p:cNvSpPr txBox="1"/>
          <p:nvPr/>
        </p:nvSpPr>
        <p:spPr>
          <a:xfrm rot="392">
            <a:off x="126774" y="46667"/>
            <a:ext cx="3367797"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dirty="0">
                <a:solidFill>
                  <a:srgbClr val="A64D79"/>
                </a:solidFill>
                <a:latin typeface="Chewy"/>
                <a:ea typeface="Chewy"/>
                <a:cs typeface="Chewy"/>
                <a:sym typeface="Chewy"/>
              </a:rPr>
              <a:t>Programme  vierge</a:t>
            </a:r>
            <a:endParaRPr sz="2800" dirty="0">
              <a:solidFill>
                <a:srgbClr val="A64D79"/>
              </a:solidFill>
              <a:latin typeface="Chewy"/>
              <a:ea typeface="Chewy"/>
              <a:cs typeface="Chewy"/>
              <a:sym typeface="Chewy"/>
            </a:endParaRPr>
          </a:p>
        </p:txBody>
      </p:sp>
      <p:sp>
        <p:nvSpPr>
          <p:cNvPr id="611" name="Google Shape;611;p72"/>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pic>
        <p:nvPicPr>
          <p:cNvPr id="616" name="Google Shape;616;p73"/>
          <p:cNvPicPr preferRelativeResize="0"/>
          <p:nvPr/>
        </p:nvPicPr>
        <p:blipFill>
          <a:blip r:embed="rId3">
            <a:alphaModFix/>
          </a:blip>
          <a:stretch>
            <a:fillRect/>
          </a:stretch>
        </p:blipFill>
        <p:spPr>
          <a:xfrm>
            <a:off x="0" y="0"/>
            <a:ext cx="9144001" cy="5143500"/>
          </a:xfrm>
          <a:prstGeom prst="rect">
            <a:avLst/>
          </a:prstGeom>
          <a:noFill/>
          <a:ln>
            <a:noFill/>
          </a:ln>
        </p:spPr>
      </p:pic>
      <p:sp>
        <p:nvSpPr>
          <p:cNvPr id="617" name="Google Shape;617;p73"/>
          <p:cNvSpPr txBox="1"/>
          <p:nvPr/>
        </p:nvSpPr>
        <p:spPr>
          <a:xfrm>
            <a:off x="4912050" y="1825950"/>
            <a:ext cx="4093500" cy="1293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600">
                <a:solidFill>
                  <a:srgbClr val="3C78D8"/>
                </a:solidFill>
                <a:latin typeface="Finger Paint"/>
                <a:ea typeface="Finger Paint"/>
                <a:cs typeface="Finger Paint"/>
                <a:sym typeface="Finger Paint"/>
              </a:rPr>
              <a:t>Construire une figure simple</a:t>
            </a:r>
            <a:endParaRPr sz="3600">
              <a:solidFill>
                <a:srgbClr val="3C78D8"/>
              </a:solidFill>
              <a:latin typeface="Finger Paint"/>
              <a:ea typeface="Finger Paint"/>
              <a:cs typeface="Finger Paint"/>
              <a:sym typeface="Finger Paint"/>
            </a:endParaRPr>
          </a:p>
        </p:txBody>
      </p:sp>
      <p:sp>
        <p:nvSpPr>
          <p:cNvPr id="618" name="Google Shape;618;p73"/>
          <p:cNvSpPr txBox="1"/>
          <p:nvPr/>
        </p:nvSpPr>
        <p:spPr>
          <a:xfrm>
            <a:off x="3425850" y="251900"/>
            <a:ext cx="35769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5600">
                <a:solidFill>
                  <a:srgbClr val="A64D79"/>
                </a:solidFill>
                <a:latin typeface="Chewy"/>
                <a:ea typeface="Chewy"/>
                <a:cs typeface="Chewy"/>
                <a:sym typeface="Chewy"/>
              </a:rPr>
              <a:t>niveau 2</a:t>
            </a:r>
            <a:endParaRPr sz="5600">
              <a:solidFill>
                <a:srgbClr val="A64D79"/>
              </a:solidFill>
              <a:latin typeface="Chewy"/>
              <a:ea typeface="Chewy"/>
              <a:cs typeface="Chewy"/>
              <a:sym typeface="Chewy"/>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6"/>
                                        </p:tgtEl>
                                        <p:attrNameLst>
                                          <p:attrName>style.visibility</p:attrName>
                                        </p:attrNameLst>
                                      </p:cBhvr>
                                      <p:to>
                                        <p:strVal val="visible"/>
                                      </p:to>
                                    </p:set>
                                    <p:animEffect transition="in" filter="fade">
                                      <p:cBhvr>
                                        <p:cTn id="7" dur="1000"/>
                                        <p:tgtEl>
                                          <p:spTgt spid="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pic>
        <p:nvPicPr>
          <p:cNvPr id="673" name="Google Shape;673;p79"/>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674" name="Google Shape;674;p79"/>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675" name="Google Shape;675;p79"/>
          <p:cNvSpPr txBox="1"/>
          <p:nvPr/>
        </p:nvSpPr>
        <p:spPr>
          <a:xfrm>
            <a:off x="2217300" y="2017650"/>
            <a:ext cx="4709400" cy="5541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Trace un carré de 6cm de côté.</a:t>
            </a:r>
            <a:endParaRPr sz="2400">
              <a:latin typeface="Comic Sans MS"/>
              <a:ea typeface="Comic Sans MS"/>
              <a:cs typeface="Comic Sans MS"/>
              <a:sym typeface="Comic Sans MS"/>
            </a:endParaRPr>
          </a:p>
        </p:txBody>
      </p:sp>
      <p:sp>
        <p:nvSpPr>
          <p:cNvPr id="676" name="Google Shape;676;p79"/>
          <p:cNvSpPr txBox="1"/>
          <p:nvPr/>
        </p:nvSpPr>
        <p:spPr>
          <a:xfrm>
            <a:off x="806625" y="977088"/>
            <a:ext cx="72546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p:txBody>
      </p:sp>
      <p:sp>
        <p:nvSpPr>
          <p:cNvPr id="677" name="Google Shape;677;p79"/>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pic>
        <p:nvPicPr>
          <p:cNvPr id="682" name="Google Shape;682;p80"/>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683" name="Google Shape;683;p80"/>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684" name="Google Shape;684;p80"/>
          <p:cNvSpPr txBox="1"/>
          <p:nvPr/>
        </p:nvSpPr>
        <p:spPr>
          <a:xfrm>
            <a:off x="2420400" y="638400"/>
            <a:ext cx="5749500" cy="1200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a:p>
            <a:pPr marL="0" lvl="0" indent="0" algn="ctr"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685" name="Google Shape;685;p80"/>
          <p:cNvSpPr txBox="1"/>
          <p:nvPr/>
        </p:nvSpPr>
        <p:spPr>
          <a:xfrm rot="388">
            <a:off x="126775" y="46625"/>
            <a:ext cx="265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sp>
        <p:nvSpPr>
          <p:cNvPr id="686" name="Google Shape;686;p80"/>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687" name="Google Shape;687;p80"/>
          <p:cNvSpPr/>
          <p:nvPr/>
        </p:nvSpPr>
        <p:spPr>
          <a:xfrm>
            <a:off x="3577000" y="2053000"/>
            <a:ext cx="2160000" cy="21600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80"/>
          <p:cNvSpPr txBox="1"/>
          <p:nvPr/>
        </p:nvSpPr>
        <p:spPr>
          <a:xfrm>
            <a:off x="4451200" y="1652800"/>
            <a:ext cx="717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6 cm</a:t>
            </a:r>
            <a:endParaRPr/>
          </a:p>
        </p:txBody>
      </p:sp>
      <p:sp>
        <p:nvSpPr>
          <p:cNvPr id="689" name="Google Shape;689;p80"/>
          <p:cNvSpPr txBox="1"/>
          <p:nvPr/>
        </p:nvSpPr>
        <p:spPr>
          <a:xfrm>
            <a:off x="4451200" y="4337500"/>
            <a:ext cx="717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6 cm</a:t>
            </a:r>
            <a:endParaRPr/>
          </a:p>
        </p:txBody>
      </p:sp>
      <p:sp>
        <p:nvSpPr>
          <p:cNvPr id="690" name="Google Shape;690;p80"/>
          <p:cNvSpPr txBox="1"/>
          <p:nvPr/>
        </p:nvSpPr>
        <p:spPr>
          <a:xfrm>
            <a:off x="5959725" y="2888075"/>
            <a:ext cx="717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6 cm</a:t>
            </a:r>
            <a:endParaRPr/>
          </a:p>
        </p:txBody>
      </p:sp>
      <p:sp>
        <p:nvSpPr>
          <p:cNvPr id="691" name="Google Shape;691;p80"/>
          <p:cNvSpPr txBox="1"/>
          <p:nvPr/>
        </p:nvSpPr>
        <p:spPr>
          <a:xfrm>
            <a:off x="2859100" y="2888075"/>
            <a:ext cx="7179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a:t>6 cm</a:t>
            </a:r>
            <a:endParaRPr/>
          </a:p>
        </p:txBody>
      </p:sp>
      <p:sp>
        <p:nvSpPr>
          <p:cNvPr id="692" name="Google Shape;692;p80"/>
          <p:cNvSpPr txBox="1"/>
          <p:nvPr/>
        </p:nvSpPr>
        <p:spPr>
          <a:xfrm rot="-1073456">
            <a:off x="175384" y="795311"/>
            <a:ext cx="2977482" cy="2016327"/>
          </a:xfrm>
          <a:prstGeom prst="rect">
            <a:avLst/>
          </a:prstGeom>
          <a:noFill/>
          <a:ln w="28575" cap="flat" cmpd="sng">
            <a:solidFill>
              <a:srgbClr val="B7B7B7"/>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Conseil :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Pour mettre à mesure votre figure: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clic droit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option de mise en forme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taille et rotation</a:t>
            </a:r>
            <a:endParaRPr sz="1700">
              <a:solidFill>
                <a:srgbClr val="FF0000"/>
              </a:solidFill>
              <a:latin typeface="Finger Paint"/>
              <a:ea typeface="Finger Paint"/>
              <a:cs typeface="Finger Paint"/>
              <a:sym typeface="Finger Pain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76"/>
        <p:cNvGrpSpPr/>
        <p:nvPr/>
      </p:nvGrpSpPr>
      <p:grpSpPr>
        <a:xfrm>
          <a:off x="0" y="0"/>
          <a:ext cx="0" cy="0"/>
          <a:chOff x="0" y="0"/>
          <a:chExt cx="0" cy="0"/>
        </a:xfrm>
      </p:grpSpPr>
      <p:pic>
        <p:nvPicPr>
          <p:cNvPr id="1077" name="Google Shape;1077;p121"/>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078" name="Google Shape;1078;p121"/>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079" name="Google Shape;1079;p121"/>
          <p:cNvSpPr txBox="1"/>
          <p:nvPr/>
        </p:nvSpPr>
        <p:spPr>
          <a:xfrm>
            <a:off x="2217300" y="2017650"/>
            <a:ext cx="4709400" cy="9234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trace un rectangle ABCD tels que [AB]= 6cm et [BC]= 3 cm</a:t>
            </a:r>
            <a:endParaRPr sz="2400">
              <a:latin typeface="Comic Sans MS"/>
              <a:ea typeface="Comic Sans MS"/>
              <a:cs typeface="Comic Sans MS"/>
              <a:sym typeface="Comic Sans MS"/>
            </a:endParaRPr>
          </a:p>
        </p:txBody>
      </p:sp>
      <p:sp>
        <p:nvSpPr>
          <p:cNvPr id="1080" name="Google Shape;1080;p121"/>
          <p:cNvSpPr txBox="1"/>
          <p:nvPr/>
        </p:nvSpPr>
        <p:spPr>
          <a:xfrm>
            <a:off x="806625" y="977088"/>
            <a:ext cx="72546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p:txBody>
      </p:sp>
      <p:sp>
        <p:nvSpPr>
          <p:cNvPr id="1081" name="Google Shape;1081;p121"/>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85"/>
        <p:cNvGrpSpPr/>
        <p:nvPr/>
      </p:nvGrpSpPr>
      <p:grpSpPr>
        <a:xfrm>
          <a:off x="0" y="0"/>
          <a:ext cx="0" cy="0"/>
          <a:chOff x="0" y="0"/>
          <a:chExt cx="0" cy="0"/>
        </a:xfrm>
      </p:grpSpPr>
      <p:pic>
        <p:nvPicPr>
          <p:cNvPr id="1086" name="Google Shape;1086;p122"/>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087" name="Google Shape;1087;p122"/>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088" name="Google Shape;1088;p122"/>
          <p:cNvSpPr txBox="1"/>
          <p:nvPr/>
        </p:nvSpPr>
        <p:spPr>
          <a:xfrm rot="388">
            <a:off x="126775" y="46625"/>
            <a:ext cx="265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
        <p:nvSpPr>
          <p:cNvPr id="1089" name="Google Shape;1089;p122"/>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1090" name="Google Shape;1090;p122"/>
          <p:cNvSpPr txBox="1"/>
          <p:nvPr/>
        </p:nvSpPr>
        <p:spPr>
          <a:xfrm>
            <a:off x="2420400" y="638400"/>
            <a:ext cx="5749500" cy="1200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a:p>
            <a:pPr marL="0" lvl="0" indent="0" algn="ctr"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1091" name="Google Shape;1091;p122"/>
          <p:cNvSpPr txBox="1"/>
          <p:nvPr/>
        </p:nvSpPr>
        <p:spPr>
          <a:xfrm rot="-1073456">
            <a:off x="135184" y="801640"/>
            <a:ext cx="2977482" cy="1754668"/>
          </a:xfrm>
          <a:prstGeom prst="rect">
            <a:avLst/>
          </a:prstGeom>
          <a:noFill/>
          <a:ln w="28575" cap="flat" cmpd="sng">
            <a:solidFill>
              <a:srgbClr val="B7B7B7"/>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Conseil :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Pour mettre à mesure votre figure: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clic droit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option de mise en forme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taille et rotation</a:t>
            </a:r>
            <a:endParaRPr sz="1700">
              <a:solidFill>
                <a:srgbClr val="FF0000"/>
              </a:solidFill>
              <a:latin typeface="Finger Paint"/>
              <a:ea typeface="Finger Paint"/>
              <a:cs typeface="Finger Paint"/>
              <a:sym typeface="Finger Paint"/>
            </a:endParaRPr>
          </a:p>
        </p:txBody>
      </p:sp>
      <p:sp>
        <p:nvSpPr>
          <p:cNvPr id="1092" name="Google Shape;1092;p122"/>
          <p:cNvSpPr/>
          <p:nvPr/>
        </p:nvSpPr>
        <p:spPr>
          <a:xfrm>
            <a:off x="4139925" y="2687300"/>
            <a:ext cx="2160000" cy="10800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96"/>
        <p:cNvGrpSpPr/>
        <p:nvPr/>
      </p:nvGrpSpPr>
      <p:grpSpPr>
        <a:xfrm>
          <a:off x="0" y="0"/>
          <a:ext cx="0" cy="0"/>
          <a:chOff x="0" y="0"/>
          <a:chExt cx="0" cy="0"/>
        </a:xfrm>
      </p:grpSpPr>
      <p:pic>
        <p:nvPicPr>
          <p:cNvPr id="1097" name="Google Shape;1097;p123"/>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098" name="Google Shape;1098;p123"/>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099" name="Google Shape;1099;p123"/>
          <p:cNvSpPr txBox="1"/>
          <p:nvPr/>
        </p:nvSpPr>
        <p:spPr>
          <a:xfrm>
            <a:off x="2217300" y="2017650"/>
            <a:ext cx="5481900" cy="16623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Trace un rectangle ABCD </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de longueur 16cm et de largeur 8cm</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ses diagonales et nomme O leur point d’intersection.</a:t>
            </a:r>
            <a:endParaRPr sz="2400">
              <a:latin typeface="Comic Sans MS"/>
              <a:ea typeface="Comic Sans MS"/>
              <a:cs typeface="Comic Sans MS"/>
              <a:sym typeface="Comic Sans MS"/>
            </a:endParaRPr>
          </a:p>
        </p:txBody>
      </p:sp>
      <p:sp>
        <p:nvSpPr>
          <p:cNvPr id="1100" name="Google Shape;1100;p123"/>
          <p:cNvSpPr txBox="1"/>
          <p:nvPr/>
        </p:nvSpPr>
        <p:spPr>
          <a:xfrm>
            <a:off x="806625" y="977088"/>
            <a:ext cx="72546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p:txBody>
      </p:sp>
      <p:sp>
        <p:nvSpPr>
          <p:cNvPr id="1101" name="Google Shape;1101;p123"/>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9;p16">
            <a:extLst>
              <a:ext uri="{FF2B5EF4-FFF2-40B4-BE49-F238E27FC236}">
                <a16:creationId xmlns:a16="http://schemas.microsoft.com/office/drawing/2014/main" id="{56F3582E-B911-4969-9D03-5976D1D7A593}"/>
              </a:ext>
            </a:extLst>
          </p:cNvPr>
          <p:cNvSpPr txBox="1"/>
          <p:nvPr/>
        </p:nvSpPr>
        <p:spPr>
          <a:xfrm>
            <a:off x="198474" y="475620"/>
            <a:ext cx="5582692" cy="212362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dirty="0"/>
              <a:t>Vous trouverez ici le travail réalisé par vos soins sur le rituel de géométrie.</a:t>
            </a:r>
          </a:p>
          <a:p>
            <a:pPr marL="0" lvl="0" indent="0" algn="l" rtl="0">
              <a:spcBef>
                <a:spcPts val="0"/>
              </a:spcBef>
              <a:spcAft>
                <a:spcPts val="0"/>
              </a:spcAft>
              <a:buNone/>
            </a:pPr>
            <a:endParaRPr lang="fr" sz="1800" b="1" dirty="0"/>
          </a:p>
          <a:p>
            <a:pPr marL="0" lvl="0" indent="0" algn="l" rtl="0">
              <a:spcBef>
                <a:spcPts val="0"/>
              </a:spcBef>
              <a:spcAft>
                <a:spcPts val="0"/>
              </a:spcAft>
              <a:buNone/>
            </a:pPr>
            <a:r>
              <a:rPr lang="fr" sz="1800" b="1" dirty="0"/>
              <a:t>Nous avons mis les diapos qui avaient été réalisées au cours de la visio ainsi qu’un modèle vierge pour chaque niveau si vous souhaitez le poursuivre ou le faire évoluer pour votre classe.</a:t>
            </a:r>
            <a:endParaRPr sz="1800" b="1" dirty="0"/>
          </a:p>
        </p:txBody>
      </p:sp>
    </p:spTree>
    <p:extLst>
      <p:ext uri="{BB962C8B-B14F-4D97-AF65-F5344CB8AC3E}">
        <p14:creationId xmlns:p14="http://schemas.microsoft.com/office/powerpoint/2010/main" val="1592795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05"/>
        <p:cNvGrpSpPr/>
        <p:nvPr/>
      </p:nvGrpSpPr>
      <p:grpSpPr>
        <a:xfrm>
          <a:off x="0" y="0"/>
          <a:ext cx="0" cy="0"/>
          <a:chOff x="0" y="0"/>
          <a:chExt cx="0" cy="0"/>
        </a:xfrm>
      </p:grpSpPr>
      <p:pic>
        <p:nvPicPr>
          <p:cNvPr id="1106" name="Google Shape;1106;p124"/>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107" name="Google Shape;1107;p124"/>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108" name="Google Shape;1108;p124"/>
          <p:cNvSpPr txBox="1"/>
          <p:nvPr/>
        </p:nvSpPr>
        <p:spPr>
          <a:xfrm rot="388">
            <a:off x="126775" y="46625"/>
            <a:ext cx="265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
        <p:nvSpPr>
          <p:cNvPr id="1109" name="Google Shape;1109;p124"/>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1110" name="Google Shape;1110;p124"/>
          <p:cNvSpPr txBox="1"/>
          <p:nvPr/>
        </p:nvSpPr>
        <p:spPr>
          <a:xfrm>
            <a:off x="2307775" y="492025"/>
            <a:ext cx="5749500" cy="1200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a:p>
            <a:pPr marL="0" lvl="0" indent="0" algn="ctr"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1111" name="Google Shape;1111;p124"/>
          <p:cNvSpPr txBox="1"/>
          <p:nvPr/>
        </p:nvSpPr>
        <p:spPr>
          <a:xfrm rot="-1073456">
            <a:off x="135184" y="801640"/>
            <a:ext cx="2977482" cy="1754668"/>
          </a:xfrm>
          <a:prstGeom prst="rect">
            <a:avLst/>
          </a:prstGeom>
          <a:noFill/>
          <a:ln w="28575" cap="flat" cmpd="sng">
            <a:solidFill>
              <a:srgbClr val="B7B7B7"/>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Conseil :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Pour mettre à mesure votre figure: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clic droit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option de mise en forme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taille et rotation</a:t>
            </a:r>
            <a:endParaRPr sz="1700">
              <a:solidFill>
                <a:srgbClr val="FF0000"/>
              </a:solidFill>
              <a:latin typeface="Finger Paint"/>
              <a:ea typeface="Finger Paint"/>
              <a:cs typeface="Finger Paint"/>
              <a:sym typeface="Finger Paint"/>
            </a:endParaRPr>
          </a:p>
        </p:txBody>
      </p:sp>
      <p:sp>
        <p:nvSpPr>
          <p:cNvPr id="1112" name="Google Shape;1112;p124"/>
          <p:cNvSpPr/>
          <p:nvPr/>
        </p:nvSpPr>
        <p:spPr>
          <a:xfrm>
            <a:off x="2564700" y="1949625"/>
            <a:ext cx="5760000" cy="28800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13" name="Google Shape;1113;p124"/>
          <p:cNvCxnSpPr/>
          <p:nvPr/>
        </p:nvCxnSpPr>
        <p:spPr>
          <a:xfrm>
            <a:off x="2590050" y="1936900"/>
            <a:ext cx="5709300" cy="2883000"/>
          </a:xfrm>
          <a:prstGeom prst="straightConnector1">
            <a:avLst/>
          </a:prstGeom>
          <a:noFill/>
          <a:ln w="9525" cap="flat" cmpd="sng">
            <a:solidFill>
              <a:schemeClr val="dk2"/>
            </a:solidFill>
            <a:prstDash val="solid"/>
            <a:round/>
            <a:headEnd type="none" w="med" len="med"/>
            <a:tailEnd type="none" w="med" len="med"/>
          </a:ln>
        </p:spPr>
      </p:cxnSp>
      <p:cxnSp>
        <p:nvCxnSpPr>
          <p:cNvPr id="1114" name="Google Shape;1114;p124"/>
          <p:cNvCxnSpPr/>
          <p:nvPr/>
        </p:nvCxnSpPr>
        <p:spPr>
          <a:xfrm rot="10800000" flipH="1">
            <a:off x="2578800" y="1948275"/>
            <a:ext cx="5731800" cy="2860200"/>
          </a:xfrm>
          <a:prstGeom prst="straightConnector1">
            <a:avLst/>
          </a:prstGeom>
          <a:noFill/>
          <a:ln w="9525" cap="flat" cmpd="sng">
            <a:solidFill>
              <a:schemeClr val="dk2"/>
            </a:solidFill>
            <a:prstDash val="solid"/>
            <a:round/>
            <a:headEnd type="none" w="med" len="med"/>
            <a:tailEnd type="none" w="med" len="med"/>
          </a:ln>
        </p:spPr>
      </p:cxnSp>
      <p:sp>
        <p:nvSpPr>
          <p:cNvPr id="1115" name="Google Shape;1115;p124"/>
          <p:cNvSpPr txBox="1"/>
          <p:nvPr/>
        </p:nvSpPr>
        <p:spPr>
          <a:xfrm>
            <a:off x="5360275" y="3671125"/>
            <a:ext cx="337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a:t>
            </a:r>
            <a:endParaRPr/>
          </a:p>
        </p:txBody>
      </p:sp>
      <p:cxnSp>
        <p:nvCxnSpPr>
          <p:cNvPr id="1116" name="Google Shape;1116;p124"/>
          <p:cNvCxnSpPr/>
          <p:nvPr/>
        </p:nvCxnSpPr>
        <p:spPr>
          <a:xfrm>
            <a:off x="5450375" y="3288225"/>
            <a:ext cx="0" cy="2028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20"/>
        <p:cNvGrpSpPr/>
        <p:nvPr/>
      </p:nvGrpSpPr>
      <p:grpSpPr>
        <a:xfrm>
          <a:off x="0" y="0"/>
          <a:ext cx="0" cy="0"/>
          <a:chOff x="0" y="0"/>
          <a:chExt cx="0" cy="0"/>
        </a:xfrm>
      </p:grpSpPr>
      <p:pic>
        <p:nvPicPr>
          <p:cNvPr id="1121" name="Google Shape;1121;p125"/>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122" name="Google Shape;1122;p125"/>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123" name="Google Shape;1123;p125"/>
          <p:cNvSpPr txBox="1"/>
          <p:nvPr/>
        </p:nvSpPr>
        <p:spPr>
          <a:xfrm>
            <a:off x="806625" y="977088"/>
            <a:ext cx="72546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p:txBody>
      </p:sp>
      <p:sp>
        <p:nvSpPr>
          <p:cNvPr id="1124" name="Google Shape;1124;p125"/>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23</a:t>
            </a:r>
            <a:endParaRPr sz="2800">
              <a:solidFill>
                <a:srgbClr val="A64D79"/>
              </a:solidFill>
              <a:latin typeface="Chewy"/>
              <a:ea typeface="Chewy"/>
              <a:cs typeface="Chewy"/>
              <a:sym typeface="Chewy"/>
            </a:endParaRPr>
          </a:p>
        </p:txBody>
      </p:sp>
      <p:sp>
        <p:nvSpPr>
          <p:cNvPr id="1125" name="Google Shape;1125;p125"/>
          <p:cNvSpPr txBox="1"/>
          <p:nvPr/>
        </p:nvSpPr>
        <p:spPr>
          <a:xfrm>
            <a:off x="1035175" y="1779200"/>
            <a:ext cx="6545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Trace un carré ABCD de 5 cm de côté.</a:t>
            </a:r>
            <a:endParaRPr/>
          </a:p>
          <a:p>
            <a:pPr marL="0" lvl="0" indent="0" algn="l" rtl="0">
              <a:spcBef>
                <a:spcPts val="0"/>
              </a:spcBef>
              <a:spcAft>
                <a:spcPts val="0"/>
              </a:spcAft>
              <a:buNone/>
            </a:pPr>
            <a:r>
              <a:rPr lang="fr"/>
              <a:t>Propose deux tracés différents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29"/>
        <p:cNvGrpSpPr/>
        <p:nvPr/>
      </p:nvGrpSpPr>
      <p:grpSpPr>
        <a:xfrm>
          <a:off x="0" y="0"/>
          <a:ext cx="0" cy="0"/>
          <a:chOff x="0" y="0"/>
          <a:chExt cx="0" cy="0"/>
        </a:xfrm>
      </p:grpSpPr>
      <p:pic>
        <p:nvPicPr>
          <p:cNvPr id="1130" name="Google Shape;1130;p126"/>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131" name="Google Shape;1131;p126"/>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132" name="Google Shape;1132;p126"/>
          <p:cNvSpPr txBox="1"/>
          <p:nvPr/>
        </p:nvSpPr>
        <p:spPr>
          <a:xfrm rot="388">
            <a:off x="126775" y="46625"/>
            <a:ext cx="265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23</a:t>
            </a:r>
            <a:endParaRPr sz="2800">
              <a:solidFill>
                <a:srgbClr val="A64D79"/>
              </a:solidFill>
              <a:latin typeface="Chewy"/>
              <a:ea typeface="Chewy"/>
              <a:cs typeface="Chewy"/>
              <a:sym typeface="Chewy"/>
            </a:endParaRPr>
          </a:p>
        </p:txBody>
      </p:sp>
      <p:sp>
        <p:nvSpPr>
          <p:cNvPr id="1133" name="Google Shape;1133;p126"/>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1134" name="Google Shape;1134;p126"/>
          <p:cNvSpPr txBox="1"/>
          <p:nvPr/>
        </p:nvSpPr>
        <p:spPr>
          <a:xfrm>
            <a:off x="2420400" y="638400"/>
            <a:ext cx="5749500" cy="1200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a:p>
            <a:pPr marL="0" lvl="0" indent="0" algn="ctr"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1135" name="Google Shape;1135;p126"/>
          <p:cNvSpPr txBox="1"/>
          <p:nvPr/>
        </p:nvSpPr>
        <p:spPr>
          <a:xfrm>
            <a:off x="571500" y="1595875"/>
            <a:ext cx="299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Tracé avec une équerre </a:t>
            </a:r>
            <a:endParaRPr/>
          </a:p>
        </p:txBody>
      </p:sp>
      <p:sp>
        <p:nvSpPr>
          <p:cNvPr id="1136" name="Google Shape;1136;p126"/>
          <p:cNvSpPr txBox="1"/>
          <p:nvPr/>
        </p:nvSpPr>
        <p:spPr>
          <a:xfrm>
            <a:off x="787050" y="2929575"/>
            <a:ext cx="2566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Tracé un compas </a:t>
            </a:r>
            <a:endParaRPr/>
          </a:p>
        </p:txBody>
      </p:sp>
      <p:sp>
        <p:nvSpPr>
          <p:cNvPr id="1137" name="Google Shape;1137;p126"/>
          <p:cNvSpPr/>
          <p:nvPr/>
        </p:nvSpPr>
        <p:spPr>
          <a:xfrm>
            <a:off x="3504475" y="1520400"/>
            <a:ext cx="1790100" cy="162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26"/>
          <p:cNvSpPr/>
          <p:nvPr/>
        </p:nvSpPr>
        <p:spPr>
          <a:xfrm>
            <a:off x="3504475" y="1455700"/>
            <a:ext cx="148475" cy="186825"/>
          </a:xfrm>
          <a:custGeom>
            <a:avLst/>
            <a:gdLst/>
            <a:ahLst/>
            <a:cxnLst/>
            <a:rect l="l" t="t" r="r" b="b"/>
            <a:pathLst>
              <a:path w="5939" h="7473" extrusionOk="0">
                <a:moveTo>
                  <a:pt x="0" y="6901"/>
                </a:moveTo>
                <a:cubicBezTo>
                  <a:pt x="1725" y="6901"/>
                  <a:pt x="3955" y="8120"/>
                  <a:pt x="5176" y="6901"/>
                </a:cubicBezTo>
                <a:cubicBezTo>
                  <a:pt x="6804" y="5275"/>
                  <a:pt x="5176" y="2300"/>
                  <a:pt x="5176" y="0"/>
                </a:cubicBezTo>
              </a:path>
            </a:pathLst>
          </a:custGeom>
          <a:noFill/>
          <a:ln w="9525" cap="flat" cmpd="sng">
            <a:solidFill>
              <a:schemeClr val="dk2"/>
            </a:solidFill>
            <a:prstDash val="solid"/>
            <a:round/>
            <a:headEnd type="none" w="med" len="med"/>
            <a:tailEnd type="none" w="med" len="med"/>
          </a:ln>
        </p:spPr>
      </p:sp>
      <p:sp>
        <p:nvSpPr>
          <p:cNvPr id="1139" name="Google Shape;1139;p126"/>
          <p:cNvSpPr txBox="1"/>
          <p:nvPr/>
        </p:nvSpPr>
        <p:spPr>
          <a:xfrm>
            <a:off x="1574325" y="3569175"/>
            <a:ext cx="62109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Tracer deux droites perpendiculaires et utiliser  le report de mesures pour tracer le carré.</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62"/>
        <p:cNvGrpSpPr/>
        <p:nvPr/>
      </p:nvGrpSpPr>
      <p:grpSpPr>
        <a:xfrm>
          <a:off x="0" y="0"/>
          <a:ext cx="0" cy="0"/>
          <a:chOff x="0" y="0"/>
          <a:chExt cx="0" cy="0"/>
        </a:xfrm>
      </p:grpSpPr>
      <p:pic>
        <p:nvPicPr>
          <p:cNvPr id="1163" name="Google Shape;1163;p129"/>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164" name="Google Shape;1164;p129"/>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165" name="Google Shape;1165;p129"/>
          <p:cNvSpPr txBox="1"/>
          <p:nvPr/>
        </p:nvSpPr>
        <p:spPr>
          <a:xfrm>
            <a:off x="2217300" y="2017650"/>
            <a:ext cx="4709400" cy="5541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Ecrire le programme</a:t>
            </a:r>
            <a:endParaRPr sz="2400">
              <a:latin typeface="Comic Sans MS"/>
              <a:ea typeface="Comic Sans MS"/>
              <a:cs typeface="Comic Sans MS"/>
              <a:sym typeface="Comic Sans MS"/>
            </a:endParaRPr>
          </a:p>
        </p:txBody>
      </p:sp>
      <p:sp>
        <p:nvSpPr>
          <p:cNvPr id="1166" name="Google Shape;1166;p129"/>
          <p:cNvSpPr txBox="1"/>
          <p:nvPr/>
        </p:nvSpPr>
        <p:spPr>
          <a:xfrm>
            <a:off x="806625" y="977088"/>
            <a:ext cx="72546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p:txBody>
      </p:sp>
      <p:sp>
        <p:nvSpPr>
          <p:cNvPr id="1167" name="Google Shape;1167;p129"/>
          <p:cNvSpPr txBox="1"/>
          <p:nvPr/>
        </p:nvSpPr>
        <p:spPr>
          <a:xfrm rot="377">
            <a:off x="126775" y="-168780"/>
            <a:ext cx="2732400" cy="104641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dirty="0">
                <a:solidFill>
                  <a:srgbClr val="A64D79"/>
                </a:solidFill>
                <a:latin typeface="Chewy"/>
                <a:ea typeface="Chewy"/>
                <a:cs typeface="Chewy"/>
                <a:sym typeface="Chewy"/>
              </a:rPr>
              <a:t>Programme vierge </a:t>
            </a:r>
            <a:endParaRPr sz="2800" dirty="0">
              <a:solidFill>
                <a:srgbClr val="A64D79"/>
              </a:solidFill>
              <a:latin typeface="Chewy"/>
              <a:ea typeface="Chewy"/>
              <a:cs typeface="Chewy"/>
              <a:sym typeface="Chewy"/>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71"/>
        <p:cNvGrpSpPr/>
        <p:nvPr/>
      </p:nvGrpSpPr>
      <p:grpSpPr>
        <a:xfrm>
          <a:off x="0" y="0"/>
          <a:ext cx="0" cy="0"/>
          <a:chOff x="0" y="0"/>
          <a:chExt cx="0" cy="0"/>
        </a:xfrm>
      </p:grpSpPr>
      <p:pic>
        <p:nvPicPr>
          <p:cNvPr id="1172" name="Google Shape;1172;p130"/>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173" name="Google Shape;1173;p130"/>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174" name="Google Shape;1174;p130"/>
          <p:cNvSpPr txBox="1"/>
          <p:nvPr/>
        </p:nvSpPr>
        <p:spPr>
          <a:xfrm rot="388">
            <a:off x="117898" y="-136490"/>
            <a:ext cx="2656800" cy="104641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dirty="0">
                <a:solidFill>
                  <a:srgbClr val="A64D79"/>
                </a:solidFill>
                <a:latin typeface="Chewy"/>
                <a:ea typeface="Chewy"/>
                <a:cs typeface="Chewy"/>
                <a:sym typeface="Chewy"/>
              </a:rPr>
              <a:t>Programme vierge</a:t>
            </a:r>
            <a:endParaRPr sz="2800" dirty="0">
              <a:solidFill>
                <a:srgbClr val="A64D79"/>
              </a:solidFill>
              <a:latin typeface="Chewy"/>
              <a:ea typeface="Chewy"/>
              <a:cs typeface="Chewy"/>
              <a:sym typeface="Chewy"/>
            </a:endParaRPr>
          </a:p>
        </p:txBody>
      </p:sp>
      <p:sp>
        <p:nvSpPr>
          <p:cNvPr id="1175" name="Google Shape;1175;p130"/>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1176" name="Google Shape;1176;p130"/>
          <p:cNvSpPr txBox="1"/>
          <p:nvPr/>
        </p:nvSpPr>
        <p:spPr>
          <a:xfrm>
            <a:off x="2420400" y="638400"/>
            <a:ext cx="5749500" cy="1200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avec les instruments géométriques</a:t>
            </a:r>
            <a:endParaRPr sz="2200">
              <a:solidFill>
                <a:srgbClr val="0B5394"/>
              </a:solidFill>
              <a:latin typeface="Finger Paint"/>
              <a:ea typeface="Finger Paint"/>
              <a:cs typeface="Finger Paint"/>
              <a:sym typeface="Finger Paint"/>
            </a:endParaRPr>
          </a:p>
          <a:p>
            <a:pPr marL="0" lvl="0" indent="0" algn="ctr"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1177" name="Google Shape;1177;p130"/>
          <p:cNvSpPr txBox="1"/>
          <p:nvPr/>
        </p:nvSpPr>
        <p:spPr>
          <a:xfrm rot="-1073456">
            <a:off x="135184" y="801640"/>
            <a:ext cx="2977482" cy="1754668"/>
          </a:xfrm>
          <a:prstGeom prst="rect">
            <a:avLst/>
          </a:prstGeom>
          <a:noFill/>
          <a:ln w="28575" cap="flat" cmpd="sng">
            <a:solidFill>
              <a:srgbClr val="B7B7B7"/>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Conseil :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Pour mettre à mesure votre figure: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clic droit </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option de mise en forme</a:t>
            </a:r>
            <a:endParaRPr sz="17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700">
                <a:solidFill>
                  <a:srgbClr val="FF0000"/>
                </a:solidFill>
                <a:latin typeface="Finger Paint"/>
                <a:ea typeface="Finger Paint"/>
                <a:cs typeface="Finger Paint"/>
                <a:sym typeface="Finger Paint"/>
              </a:rPr>
              <a:t>taille et rotation</a:t>
            </a:r>
            <a:endParaRPr sz="1700">
              <a:solidFill>
                <a:srgbClr val="FF0000"/>
              </a:solidFill>
              <a:latin typeface="Finger Paint"/>
              <a:ea typeface="Finger Paint"/>
              <a:cs typeface="Finger Paint"/>
              <a:sym typeface="Finger Pain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81"/>
        <p:cNvGrpSpPr/>
        <p:nvPr/>
      </p:nvGrpSpPr>
      <p:grpSpPr>
        <a:xfrm>
          <a:off x="0" y="0"/>
          <a:ext cx="0" cy="0"/>
          <a:chOff x="0" y="0"/>
          <a:chExt cx="0" cy="0"/>
        </a:xfrm>
      </p:grpSpPr>
      <p:pic>
        <p:nvPicPr>
          <p:cNvPr id="1182" name="Google Shape;1182;p131"/>
          <p:cNvPicPr preferRelativeResize="0"/>
          <p:nvPr/>
        </p:nvPicPr>
        <p:blipFill>
          <a:blip r:embed="rId3">
            <a:alphaModFix/>
          </a:blip>
          <a:stretch>
            <a:fillRect/>
          </a:stretch>
        </p:blipFill>
        <p:spPr>
          <a:xfrm>
            <a:off x="0" y="0"/>
            <a:ext cx="9144001" cy="5143500"/>
          </a:xfrm>
          <a:prstGeom prst="rect">
            <a:avLst/>
          </a:prstGeom>
          <a:noFill/>
          <a:ln>
            <a:noFill/>
          </a:ln>
        </p:spPr>
      </p:pic>
      <p:sp>
        <p:nvSpPr>
          <p:cNvPr id="1183" name="Google Shape;1183;p131"/>
          <p:cNvSpPr txBox="1"/>
          <p:nvPr/>
        </p:nvSpPr>
        <p:spPr>
          <a:xfrm>
            <a:off x="4912050" y="1825950"/>
            <a:ext cx="4093500" cy="1293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600">
                <a:solidFill>
                  <a:srgbClr val="3C78D8"/>
                </a:solidFill>
                <a:latin typeface="Finger Paint"/>
                <a:ea typeface="Finger Paint"/>
                <a:cs typeface="Finger Paint"/>
                <a:sym typeface="Finger Paint"/>
              </a:rPr>
              <a:t>Construire une figure complexe</a:t>
            </a:r>
            <a:endParaRPr sz="3600">
              <a:solidFill>
                <a:srgbClr val="3C78D8"/>
              </a:solidFill>
              <a:latin typeface="Finger Paint"/>
              <a:ea typeface="Finger Paint"/>
              <a:cs typeface="Finger Paint"/>
              <a:sym typeface="Finger Paint"/>
            </a:endParaRPr>
          </a:p>
        </p:txBody>
      </p:sp>
      <p:sp>
        <p:nvSpPr>
          <p:cNvPr id="1184" name="Google Shape;1184;p131"/>
          <p:cNvSpPr txBox="1"/>
          <p:nvPr/>
        </p:nvSpPr>
        <p:spPr>
          <a:xfrm>
            <a:off x="3425850" y="251900"/>
            <a:ext cx="35769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5600">
                <a:solidFill>
                  <a:srgbClr val="A64D79"/>
                </a:solidFill>
                <a:latin typeface="Chewy"/>
                <a:ea typeface="Chewy"/>
                <a:cs typeface="Chewy"/>
                <a:sym typeface="Chewy"/>
              </a:rPr>
              <a:t>niveau 3</a:t>
            </a:r>
            <a:endParaRPr sz="5600">
              <a:solidFill>
                <a:srgbClr val="A64D79"/>
              </a:solidFill>
              <a:latin typeface="Chewy"/>
              <a:ea typeface="Chewy"/>
              <a:cs typeface="Chewy"/>
              <a:sym typeface="Chewy"/>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2"/>
                                        </p:tgtEl>
                                        <p:attrNameLst>
                                          <p:attrName>style.visibility</p:attrName>
                                        </p:attrNameLst>
                                      </p:cBhvr>
                                      <p:to>
                                        <p:strVal val="visible"/>
                                      </p:to>
                                    </p:set>
                                    <p:animEffect transition="in" filter="fade">
                                      <p:cBhvr>
                                        <p:cTn id="7" dur="1000"/>
                                        <p:tgtEl>
                                          <p:spTgt spid="1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38"/>
        <p:cNvGrpSpPr/>
        <p:nvPr/>
      </p:nvGrpSpPr>
      <p:grpSpPr>
        <a:xfrm>
          <a:off x="0" y="0"/>
          <a:ext cx="0" cy="0"/>
          <a:chOff x="0" y="0"/>
          <a:chExt cx="0" cy="0"/>
        </a:xfrm>
      </p:grpSpPr>
      <p:pic>
        <p:nvPicPr>
          <p:cNvPr id="1239" name="Google Shape;1239;p137"/>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240" name="Google Shape;1240;p137"/>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241" name="Google Shape;1241;p137"/>
          <p:cNvSpPr txBox="1"/>
          <p:nvPr/>
        </p:nvSpPr>
        <p:spPr>
          <a:xfrm>
            <a:off x="466200" y="1524275"/>
            <a:ext cx="8677800" cy="25551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Trace deux cercles de rayons 4 cm et 6 cm ayant le même centre O.</a:t>
            </a:r>
            <a:endParaRPr sz="2200">
              <a:latin typeface="Comic Sans MS"/>
              <a:ea typeface="Comic Sans MS"/>
              <a:cs typeface="Comic Sans MS"/>
              <a:sym typeface="Comic Sans MS"/>
            </a:endParaRPr>
          </a:p>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Trace deux droites d1 et d2 passant par le point O.</a:t>
            </a:r>
            <a:endParaRPr sz="2200">
              <a:latin typeface="Comic Sans MS"/>
              <a:ea typeface="Comic Sans MS"/>
              <a:cs typeface="Comic Sans MS"/>
              <a:sym typeface="Comic Sans MS"/>
            </a:endParaRPr>
          </a:p>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La droite d1 coupe les cercles en quatre points : A, B, C et D.</a:t>
            </a:r>
            <a:endParaRPr sz="2200">
              <a:latin typeface="Comic Sans MS"/>
              <a:ea typeface="Comic Sans MS"/>
              <a:cs typeface="Comic Sans MS"/>
              <a:sym typeface="Comic Sans MS"/>
            </a:endParaRPr>
          </a:p>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La droite d2 coupe les cercles en 4 points : E, F, G et H.</a:t>
            </a:r>
            <a:endParaRPr sz="2200">
              <a:latin typeface="Comic Sans MS"/>
              <a:ea typeface="Comic Sans MS"/>
              <a:cs typeface="Comic Sans MS"/>
              <a:sym typeface="Comic Sans MS"/>
            </a:endParaRPr>
          </a:p>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Relie les quatre points qui sont sur le petit cercle.</a:t>
            </a:r>
            <a:endParaRPr sz="2200">
              <a:latin typeface="Comic Sans MS"/>
              <a:ea typeface="Comic Sans MS"/>
              <a:cs typeface="Comic Sans MS"/>
              <a:sym typeface="Comic Sans MS"/>
            </a:endParaRPr>
          </a:p>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Relie les quatre points qui sont sur le grand cercle.</a:t>
            </a:r>
            <a:endParaRPr sz="2200">
              <a:latin typeface="Comic Sans MS"/>
              <a:ea typeface="Comic Sans MS"/>
              <a:cs typeface="Comic Sans MS"/>
              <a:sym typeface="Comic Sans MS"/>
            </a:endParaRPr>
          </a:p>
        </p:txBody>
      </p:sp>
      <p:sp>
        <p:nvSpPr>
          <p:cNvPr id="1242" name="Google Shape;1242;p137"/>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243" name="Google Shape;1243;p137"/>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7"/>
        <p:cNvGrpSpPr/>
        <p:nvPr/>
      </p:nvGrpSpPr>
      <p:grpSpPr>
        <a:xfrm>
          <a:off x="0" y="0"/>
          <a:ext cx="0" cy="0"/>
          <a:chOff x="0" y="0"/>
          <a:chExt cx="0" cy="0"/>
        </a:xfrm>
      </p:grpSpPr>
      <p:pic>
        <p:nvPicPr>
          <p:cNvPr id="1248" name="Google Shape;1248;p138"/>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249" name="Google Shape;1249;p138"/>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250" name="Google Shape;1250;p138"/>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251" name="Google Shape;1251;p138"/>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sp>
        <p:nvSpPr>
          <p:cNvPr id="1252" name="Google Shape;1252;p138"/>
          <p:cNvSpPr/>
          <p:nvPr/>
        </p:nvSpPr>
        <p:spPr>
          <a:xfrm>
            <a:off x="4131175" y="2481225"/>
            <a:ext cx="1440000" cy="1440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38"/>
          <p:cNvSpPr/>
          <p:nvPr/>
        </p:nvSpPr>
        <p:spPr>
          <a:xfrm>
            <a:off x="3771175" y="2121225"/>
            <a:ext cx="2160000" cy="2160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38"/>
          <p:cNvSpPr txBox="1"/>
          <p:nvPr/>
        </p:nvSpPr>
        <p:spPr>
          <a:xfrm>
            <a:off x="4716925" y="3001125"/>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x</a:t>
            </a:r>
            <a:endParaRPr/>
          </a:p>
        </p:txBody>
      </p:sp>
      <p:sp>
        <p:nvSpPr>
          <p:cNvPr id="1255" name="Google Shape;1255;p138"/>
          <p:cNvSpPr txBox="1"/>
          <p:nvPr/>
        </p:nvSpPr>
        <p:spPr>
          <a:xfrm>
            <a:off x="4715875" y="2896850"/>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a:t>
            </a:r>
            <a:endParaRPr/>
          </a:p>
        </p:txBody>
      </p:sp>
      <p:cxnSp>
        <p:nvCxnSpPr>
          <p:cNvPr id="1256" name="Google Shape;1256;p138"/>
          <p:cNvCxnSpPr/>
          <p:nvPr/>
        </p:nvCxnSpPr>
        <p:spPr>
          <a:xfrm>
            <a:off x="2607175" y="2216725"/>
            <a:ext cx="5113500" cy="2279700"/>
          </a:xfrm>
          <a:prstGeom prst="straightConnector1">
            <a:avLst/>
          </a:prstGeom>
          <a:noFill/>
          <a:ln w="9525" cap="flat" cmpd="sng">
            <a:solidFill>
              <a:schemeClr val="dk2"/>
            </a:solidFill>
            <a:prstDash val="solid"/>
            <a:round/>
            <a:headEnd type="none" w="med" len="med"/>
            <a:tailEnd type="none" w="med" len="med"/>
          </a:ln>
        </p:spPr>
      </p:cxnSp>
      <p:sp>
        <p:nvSpPr>
          <p:cNvPr id="1257" name="Google Shape;1257;p138"/>
          <p:cNvSpPr txBox="1"/>
          <p:nvPr/>
        </p:nvSpPr>
        <p:spPr>
          <a:xfrm>
            <a:off x="7494050" y="3980025"/>
            <a:ext cx="7254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d1</a:t>
            </a:r>
            <a:endParaRPr/>
          </a:p>
        </p:txBody>
      </p:sp>
      <p:cxnSp>
        <p:nvCxnSpPr>
          <p:cNvPr id="1258" name="Google Shape;1258;p138"/>
          <p:cNvCxnSpPr/>
          <p:nvPr/>
        </p:nvCxnSpPr>
        <p:spPr>
          <a:xfrm rot="10800000" flipH="1">
            <a:off x="2027800" y="2456000"/>
            <a:ext cx="5277300" cy="1624800"/>
          </a:xfrm>
          <a:prstGeom prst="straightConnector1">
            <a:avLst/>
          </a:prstGeom>
          <a:noFill/>
          <a:ln w="9525" cap="flat" cmpd="sng">
            <a:solidFill>
              <a:schemeClr val="dk2"/>
            </a:solidFill>
            <a:prstDash val="solid"/>
            <a:round/>
            <a:headEnd type="none" w="med" len="med"/>
            <a:tailEnd type="none" w="med" len="med"/>
          </a:ln>
        </p:spPr>
      </p:cxnSp>
      <p:sp>
        <p:nvSpPr>
          <p:cNvPr id="1259" name="Google Shape;1259;p138"/>
          <p:cNvSpPr txBox="1"/>
          <p:nvPr/>
        </p:nvSpPr>
        <p:spPr>
          <a:xfrm>
            <a:off x="1939625" y="3680600"/>
            <a:ext cx="41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d2</a:t>
            </a:r>
            <a:endParaRPr/>
          </a:p>
        </p:txBody>
      </p:sp>
      <p:sp>
        <p:nvSpPr>
          <p:cNvPr id="1260" name="Google Shape;1260;p138"/>
          <p:cNvSpPr txBox="1"/>
          <p:nvPr/>
        </p:nvSpPr>
        <p:spPr>
          <a:xfrm>
            <a:off x="3652550" y="2325250"/>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A</a:t>
            </a:r>
            <a:endParaRPr/>
          </a:p>
        </p:txBody>
      </p:sp>
      <p:sp>
        <p:nvSpPr>
          <p:cNvPr id="1261" name="Google Shape;1261;p138"/>
          <p:cNvSpPr txBox="1"/>
          <p:nvPr/>
        </p:nvSpPr>
        <p:spPr>
          <a:xfrm>
            <a:off x="3958325" y="2571750"/>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B</a:t>
            </a:r>
            <a:endParaRPr/>
          </a:p>
        </p:txBody>
      </p:sp>
      <p:sp>
        <p:nvSpPr>
          <p:cNvPr id="1262" name="Google Shape;1262;p138"/>
          <p:cNvSpPr txBox="1"/>
          <p:nvPr/>
        </p:nvSpPr>
        <p:spPr>
          <a:xfrm>
            <a:off x="5280500" y="3080900"/>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C</a:t>
            </a:r>
            <a:endParaRPr/>
          </a:p>
        </p:txBody>
      </p:sp>
      <p:sp>
        <p:nvSpPr>
          <p:cNvPr id="1263" name="Google Shape;1263;p138"/>
          <p:cNvSpPr txBox="1"/>
          <p:nvPr/>
        </p:nvSpPr>
        <p:spPr>
          <a:xfrm>
            <a:off x="5831625" y="3677725"/>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D</a:t>
            </a:r>
            <a:endParaRPr/>
          </a:p>
        </p:txBody>
      </p:sp>
      <p:sp>
        <p:nvSpPr>
          <p:cNvPr id="1264" name="Google Shape;1264;p138"/>
          <p:cNvSpPr txBox="1"/>
          <p:nvPr/>
        </p:nvSpPr>
        <p:spPr>
          <a:xfrm>
            <a:off x="5848275" y="2484075"/>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H</a:t>
            </a:r>
            <a:endParaRPr/>
          </a:p>
        </p:txBody>
      </p:sp>
      <p:sp>
        <p:nvSpPr>
          <p:cNvPr id="1265" name="Google Shape;1265;p138"/>
          <p:cNvSpPr txBox="1"/>
          <p:nvPr/>
        </p:nvSpPr>
        <p:spPr>
          <a:xfrm>
            <a:off x="5207575" y="2746913"/>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G</a:t>
            </a:r>
            <a:endParaRPr/>
          </a:p>
        </p:txBody>
      </p:sp>
      <p:sp>
        <p:nvSpPr>
          <p:cNvPr id="1266" name="Google Shape;1266;p138"/>
          <p:cNvSpPr txBox="1"/>
          <p:nvPr/>
        </p:nvSpPr>
        <p:spPr>
          <a:xfrm>
            <a:off x="3164525" y="3269700"/>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F</a:t>
            </a:r>
            <a:endParaRPr/>
          </a:p>
        </p:txBody>
      </p:sp>
      <p:sp>
        <p:nvSpPr>
          <p:cNvPr id="1267" name="Google Shape;1267;p138"/>
          <p:cNvSpPr txBox="1"/>
          <p:nvPr/>
        </p:nvSpPr>
        <p:spPr>
          <a:xfrm>
            <a:off x="4151238" y="3061975"/>
            <a:ext cx="2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E</a:t>
            </a:r>
            <a:endParaRPr/>
          </a:p>
        </p:txBody>
      </p:sp>
      <p:cxnSp>
        <p:nvCxnSpPr>
          <p:cNvPr id="1268" name="Google Shape;1268;p138"/>
          <p:cNvCxnSpPr/>
          <p:nvPr/>
        </p:nvCxnSpPr>
        <p:spPr>
          <a:xfrm>
            <a:off x="4226825" y="2922413"/>
            <a:ext cx="1327500" cy="75300"/>
          </a:xfrm>
          <a:prstGeom prst="straightConnector1">
            <a:avLst/>
          </a:prstGeom>
          <a:noFill/>
          <a:ln w="9525" cap="flat" cmpd="sng">
            <a:solidFill>
              <a:schemeClr val="dk2"/>
            </a:solidFill>
            <a:prstDash val="solid"/>
            <a:round/>
            <a:headEnd type="none" w="med" len="med"/>
            <a:tailEnd type="none" w="med" len="med"/>
          </a:ln>
        </p:spPr>
      </p:cxnSp>
      <p:cxnSp>
        <p:nvCxnSpPr>
          <p:cNvPr id="1269" name="Google Shape;1269;p138"/>
          <p:cNvCxnSpPr/>
          <p:nvPr/>
        </p:nvCxnSpPr>
        <p:spPr>
          <a:xfrm>
            <a:off x="4181550" y="3425850"/>
            <a:ext cx="1335000" cy="87900"/>
          </a:xfrm>
          <a:prstGeom prst="straightConnector1">
            <a:avLst/>
          </a:prstGeom>
          <a:noFill/>
          <a:ln w="9525" cap="flat" cmpd="sng">
            <a:solidFill>
              <a:schemeClr val="dk2"/>
            </a:solidFill>
            <a:prstDash val="solid"/>
            <a:round/>
            <a:headEnd type="none" w="med" len="med"/>
            <a:tailEnd type="none" w="med" len="med"/>
          </a:ln>
        </p:spPr>
      </p:cxnSp>
      <p:cxnSp>
        <p:nvCxnSpPr>
          <p:cNvPr id="1270" name="Google Shape;1270;p138"/>
          <p:cNvCxnSpPr/>
          <p:nvPr/>
        </p:nvCxnSpPr>
        <p:spPr>
          <a:xfrm flipH="1">
            <a:off x="5529200" y="3010225"/>
            <a:ext cx="37800" cy="503700"/>
          </a:xfrm>
          <a:prstGeom prst="straightConnector1">
            <a:avLst/>
          </a:prstGeom>
          <a:noFill/>
          <a:ln w="9525" cap="flat" cmpd="sng">
            <a:solidFill>
              <a:schemeClr val="dk2"/>
            </a:solidFill>
            <a:prstDash val="solid"/>
            <a:round/>
            <a:headEnd type="none" w="med" len="med"/>
            <a:tailEnd type="none" w="med" len="med"/>
          </a:ln>
        </p:spPr>
      </p:cxnSp>
      <p:cxnSp>
        <p:nvCxnSpPr>
          <p:cNvPr id="1271" name="Google Shape;1271;p138"/>
          <p:cNvCxnSpPr/>
          <p:nvPr/>
        </p:nvCxnSpPr>
        <p:spPr>
          <a:xfrm rot="10800000" flipH="1">
            <a:off x="4139175" y="2880700"/>
            <a:ext cx="32100" cy="548700"/>
          </a:xfrm>
          <a:prstGeom prst="straightConnector1">
            <a:avLst/>
          </a:prstGeom>
          <a:noFill/>
          <a:ln w="9525" cap="flat" cmpd="sng">
            <a:solidFill>
              <a:schemeClr val="dk2"/>
            </a:solidFill>
            <a:prstDash val="solid"/>
            <a:round/>
            <a:headEnd type="none" w="med" len="med"/>
            <a:tailEnd type="none" w="med" len="med"/>
          </a:ln>
        </p:spPr>
      </p:cxnSp>
      <p:cxnSp>
        <p:nvCxnSpPr>
          <p:cNvPr id="1272" name="Google Shape;1272;p138"/>
          <p:cNvCxnSpPr/>
          <p:nvPr/>
        </p:nvCxnSpPr>
        <p:spPr>
          <a:xfrm rot="10800000">
            <a:off x="3830500" y="2749875"/>
            <a:ext cx="2026200" cy="134400"/>
          </a:xfrm>
          <a:prstGeom prst="straightConnector1">
            <a:avLst/>
          </a:prstGeom>
          <a:noFill/>
          <a:ln w="9525" cap="flat" cmpd="sng">
            <a:solidFill>
              <a:schemeClr val="dk2"/>
            </a:solidFill>
            <a:prstDash val="solid"/>
            <a:round/>
            <a:headEnd type="none" w="med" len="med"/>
            <a:tailEnd type="none" w="med" len="med"/>
          </a:ln>
        </p:spPr>
      </p:cxnSp>
      <p:cxnSp>
        <p:nvCxnSpPr>
          <p:cNvPr id="1273" name="Google Shape;1273;p138"/>
          <p:cNvCxnSpPr/>
          <p:nvPr/>
        </p:nvCxnSpPr>
        <p:spPr>
          <a:xfrm>
            <a:off x="3798225" y="3526425"/>
            <a:ext cx="2033400" cy="113700"/>
          </a:xfrm>
          <a:prstGeom prst="straightConnector1">
            <a:avLst/>
          </a:prstGeom>
          <a:noFill/>
          <a:ln w="9525" cap="flat" cmpd="sng">
            <a:solidFill>
              <a:schemeClr val="dk2"/>
            </a:solidFill>
            <a:prstDash val="solid"/>
            <a:round/>
            <a:headEnd type="none" w="med" len="med"/>
            <a:tailEnd type="none" w="med" len="med"/>
          </a:ln>
        </p:spPr>
      </p:cxnSp>
      <p:cxnSp>
        <p:nvCxnSpPr>
          <p:cNvPr id="1274" name="Google Shape;1274;p138"/>
          <p:cNvCxnSpPr/>
          <p:nvPr/>
        </p:nvCxnSpPr>
        <p:spPr>
          <a:xfrm flipH="1">
            <a:off x="3841475" y="2770900"/>
            <a:ext cx="12600" cy="768300"/>
          </a:xfrm>
          <a:prstGeom prst="straightConnector1">
            <a:avLst/>
          </a:prstGeom>
          <a:noFill/>
          <a:ln w="9525" cap="flat" cmpd="sng">
            <a:solidFill>
              <a:schemeClr val="dk2"/>
            </a:solidFill>
            <a:prstDash val="solid"/>
            <a:round/>
            <a:headEnd type="none" w="med" len="med"/>
            <a:tailEnd type="none" w="med" len="med"/>
          </a:ln>
        </p:spPr>
      </p:cxnSp>
      <p:cxnSp>
        <p:nvCxnSpPr>
          <p:cNvPr id="1275" name="Google Shape;1275;p138"/>
          <p:cNvCxnSpPr/>
          <p:nvPr/>
        </p:nvCxnSpPr>
        <p:spPr>
          <a:xfrm flipH="1">
            <a:off x="5844075" y="2896850"/>
            <a:ext cx="50400" cy="768300"/>
          </a:xfrm>
          <a:prstGeom prst="straightConnector1">
            <a:avLst/>
          </a:prstGeom>
          <a:noFill/>
          <a:ln w="9525" cap="flat" cmpd="sng">
            <a:solidFill>
              <a:schemeClr val="dk2"/>
            </a:solidFill>
            <a:prstDash val="solid"/>
            <a:round/>
            <a:headEnd type="none" w="med" len="med"/>
            <a:tailEnd type="none" w="med" len="med"/>
          </a:ln>
        </p:spPr>
      </p:cxnSp>
      <p:sp>
        <p:nvSpPr>
          <p:cNvPr id="1276" name="Google Shape;1276;p138"/>
          <p:cNvSpPr txBox="1"/>
          <p:nvPr/>
        </p:nvSpPr>
        <p:spPr>
          <a:xfrm>
            <a:off x="3010150" y="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640"/>
        <p:cNvGrpSpPr/>
        <p:nvPr/>
      </p:nvGrpSpPr>
      <p:grpSpPr>
        <a:xfrm>
          <a:off x="0" y="0"/>
          <a:ext cx="0" cy="0"/>
          <a:chOff x="0" y="0"/>
          <a:chExt cx="0" cy="0"/>
        </a:xfrm>
      </p:grpSpPr>
      <p:pic>
        <p:nvPicPr>
          <p:cNvPr id="1641" name="Google Shape;1641;p179"/>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642" name="Google Shape;1642;p179"/>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643" name="Google Shape;1643;p179"/>
          <p:cNvSpPr txBox="1"/>
          <p:nvPr/>
        </p:nvSpPr>
        <p:spPr>
          <a:xfrm>
            <a:off x="466200" y="1524275"/>
            <a:ext cx="7972500" cy="7620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457200" lvl="0" indent="0" algn="l" rtl="0">
              <a:spcBef>
                <a:spcPts val="0"/>
              </a:spcBef>
              <a:spcAft>
                <a:spcPts val="0"/>
              </a:spcAft>
              <a:buNone/>
            </a:pPr>
            <a:r>
              <a:rPr lang="fr" sz="1250">
                <a:solidFill>
                  <a:schemeClr val="dk1"/>
                </a:solidFill>
              </a:rPr>
              <a:t>Trace un cercle de centre O et de rayon 5 cm.</a:t>
            </a:r>
            <a:endParaRPr sz="1250">
              <a:solidFill>
                <a:schemeClr val="dk1"/>
              </a:solidFill>
            </a:endParaRPr>
          </a:p>
          <a:p>
            <a:pPr marL="457200" lvl="0" indent="0" algn="l" rtl="0">
              <a:spcBef>
                <a:spcPts val="0"/>
              </a:spcBef>
              <a:spcAft>
                <a:spcPts val="0"/>
              </a:spcAft>
              <a:buNone/>
            </a:pPr>
            <a:r>
              <a:rPr lang="fr" sz="1250">
                <a:solidFill>
                  <a:schemeClr val="dk1"/>
                </a:solidFill>
              </a:rPr>
              <a:t>-Place un point A sur le cercle.-A partir du point A, reporte 6 fois le rayon de 5 cm sur le cercle. Tu trouveras les points B, C, D, E et F</a:t>
            </a:r>
            <a:endParaRPr sz="2200">
              <a:latin typeface="Comic Sans MS"/>
              <a:ea typeface="Comic Sans MS"/>
              <a:cs typeface="Comic Sans MS"/>
              <a:sym typeface="Comic Sans MS"/>
            </a:endParaRPr>
          </a:p>
        </p:txBody>
      </p:sp>
      <p:sp>
        <p:nvSpPr>
          <p:cNvPr id="1644" name="Google Shape;1644;p179"/>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645" name="Google Shape;1645;p179"/>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649"/>
        <p:cNvGrpSpPr/>
        <p:nvPr/>
      </p:nvGrpSpPr>
      <p:grpSpPr>
        <a:xfrm>
          <a:off x="0" y="0"/>
          <a:ext cx="0" cy="0"/>
          <a:chOff x="0" y="0"/>
          <a:chExt cx="0" cy="0"/>
        </a:xfrm>
      </p:grpSpPr>
      <p:pic>
        <p:nvPicPr>
          <p:cNvPr id="1650" name="Google Shape;1650;p180"/>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651" name="Google Shape;1651;p180"/>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652" name="Google Shape;1652;p180"/>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653" name="Google Shape;1653;p180"/>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
        <p:nvSpPr>
          <p:cNvPr id="1654" name="Google Shape;1654;p180"/>
          <p:cNvSpPr txBox="1"/>
          <p:nvPr/>
        </p:nvSpPr>
        <p:spPr>
          <a:xfrm>
            <a:off x="3010150" y="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pic>
        <p:nvPicPr>
          <p:cNvPr id="1655" name="Google Shape;1655;p180"/>
          <p:cNvPicPr preferRelativeResize="0"/>
          <p:nvPr/>
        </p:nvPicPr>
        <p:blipFill>
          <a:blip r:embed="rId4">
            <a:alphaModFix/>
          </a:blip>
          <a:stretch>
            <a:fillRect/>
          </a:stretch>
        </p:blipFill>
        <p:spPr>
          <a:xfrm>
            <a:off x="2618774" y="1676662"/>
            <a:ext cx="3582437" cy="331443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5"/>
          <p:cNvPicPr preferRelativeResize="0"/>
          <p:nvPr/>
        </p:nvPicPr>
        <p:blipFill>
          <a:blip r:embed="rId3">
            <a:alphaModFix/>
          </a:blip>
          <a:stretch>
            <a:fillRect/>
          </a:stretch>
        </p:blipFill>
        <p:spPr>
          <a:xfrm>
            <a:off x="0" y="0"/>
            <a:ext cx="9144001" cy="5143500"/>
          </a:xfrm>
          <a:prstGeom prst="rect">
            <a:avLst/>
          </a:prstGeom>
          <a:noFill/>
          <a:ln>
            <a:noFill/>
          </a:ln>
        </p:spPr>
      </p:pic>
      <p:sp>
        <p:nvSpPr>
          <p:cNvPr id="71" name="Google Shape;71;p15"/>
          <p:cNvSpPr txBox="1"/>
          <p:nvPr/>
        </p:nvSpPr>
        <p:spPr>
          <a:xfrm>
            <a:off x="4912050" y="1825950"/>
            <a:ext cx="4093500" cy="1293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3600">
                <a:solidFill>
                  <a:srgbClr val="3C78D8"/>
                </a:solidFill>
                <a:latin typeface="Finger Paint"/>
                <a:ea typeface="Finger Paint"/>
                <a:cs typeface="Finger Paint"/>
                <a:sym typeface="Finger Paint"/>
              </a:rPr>
              <a:t>Tracer à main levée</a:t>
            </a:r>
            <a:endParaRPr sz="3600">
              <a:solidFill>
                <a:srgbClr val="3C78D8"/>
              </a:solidFill>
              <a:latin typeface="Finger Paint"/>
              <a:ea typeface="Finger Paint"/>
              <a:cs typeface="Finger Paint"/>
              <a:sym typeface="Finger Paint"/>
            </a:endParaRPr>
          </a:p>
        </p:txBody>
      </p:sp>
      <p:sp>
        <p:nvSpPr>
          <p:cNvPr id="72" name="Google Shape;72;p15"/>
          <p:cNvSpPr txBox="1"/>
          <p:nvPr/>
        </p:nvSpPr>
        <p:spPr>
          <a:xfrm>
            <a:off x="3425850" y="251900"/>
            <a:ext cx="35769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5600">
                <a:solidFill>
                  <a:srgbClr val="A64D79"/>
                </a:solidFill>
                <a:latin typeface="Chewy"/>
                <a:ea typeface="Chewy"/>
                <a:cs typeface="Chewy"/>
                <a:sym typeface="Chewy"/>
              </a:rPr>
              <a:t>niveau 1</a:t>
            </a:r>
            <a:endParaRPr sz="5600">
              <a:solidFill>
                <a:srgbClr val="A64D79"/>
              </a:solidFill>
              <a:latin typeface="Chewy"/>
              <a:ea typeface="Chewy"/>
              <a:cs typeface="Chewy"/>
              <a:sym typeface="Chewy"/>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659"/>
        <p:cNvGrpSpPr/>
        <p:nvPr/>
      </p:nvGrpSpPr>
      <p:grpSpPr>
        <a:xfrm>
          <a:off x="0" y="0"/>
          <a:ext cx="0" cy="0"/>
          <a:chOff x="0" y="0"/>
          <a:chExt cx="0" cy="0"/>
        </a:xfrm>
      </p:grpSpPr>
      <p:pic>
        <p:nvPicPr>
          <p:cNvPr id="1660" name="Google Shape;1660;p181"/>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661" name="Google Shape;1661;p181"/>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662" name="Google Shape;1662;p181"/>
          <p:cNvSpPr txBox="1"/>
          <p:nvPr/>
        </p:nvSpPr>
        <p:spPr>
          <a:xfrm>
            <a:off x="466200" y="867100"/>
            <a:ext cx="7972500" cy="45870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457200" lvl="0" indent="0" algn="l" rtl="0">
              <a:spcBef>
                <a:spcPts val="0"/>
              </a:spcBef>
              <a:spcAft>
                <a:spcPts val="0"/>
              </a:spcAft>
              <a:buNone/>
            </a:pPr>
            <a:r>
              <a:rPr lang="fr" sz="2200">
                <a:latin typeface="Comic Sans MS"/>
                <a:ea typeface="Comic Sans MS"/>
                <a:cs typeface="Comic Sans MS"/>
                <a:sym typeface="Comic Sans MS"/>
              </a:rPr>
              <a:t>Trace un carré ABCD de côté 6 cm</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Trace ses diagonales nomme O leur point d’intersection</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Cherche les milieux des côtés du carré.</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E est le milieu de AB</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F est le milieu de BC</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G est le milieu de CD</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H est le milieu de DA</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Trace le demi cercle ayant pour centre E et joignant le point A au point B à l’extérieur du carré.</a:t>
            </a:r>
            <a:endParaRPr sz="2200">
              <a:latin typeface="Comic Sans MS"/>
              <a:ea typeface="Comic Sans MS"/>
              <a:cs typeface="Comic Sans MS"/>
              <a:sym typeface="Comic Sans MS"/>
            </a:endParaRPr>
          </a:p>
          <a:p>
            <a:pPr marL="457200" lvl="0" indent="0" algn="l" rtl="0">
              <a:spcBef>
                <a:spcPts val="0"/>
              </a:spcBef>
              <a:spcAft>
                <a:spcPts val="0"/>
              </a:spcAft>
              <a:buNone/>
            </a:pPr>
            <a:r>
              <a:rPr lang="fr" sz="2200">
                <a:latin typeface="Comic Sans MS"/>
                <a:ea typeface="Comic Sans MS"/>
                <a:cs typeface="Comic Sans MS"/>
                <a:sym typeface="Comic Sans MS"/>
              </a:rPr>
              <a:t>Réalise les 3 autres demis-cercles ayant pour centre F, G et H.</a:t>
            </a:r>
            <a:endParaRPr sz="2200">
              <a:latin typeface="Comic Sans MS"/>
              <a:ea typeface="Comic Sans MS"/>
              <a:cs typeface="Comic Sans MS"/>
              <a:sym typeface="Comic Sans MS"/>
            </a:endParaRPr>
          </a:p>
          <a:p>
            <a:pPr marL="457200" lvl="0" indent="0" algn="l" rtl="0">
              <a:spcBef>
                <a:spcPts val="0"/>
              </a:spcBef>
              <a:spcAft>
                <a:spcPts val="0"/>
              </a:spcAft>
              <a:buNone/>
            </a:pPr>
            <a:endParaRPr sz="2200">
              <a:latin typeface="Comic Sans MS"/>
              <a:ea typeface="Comic Sans MS"/>
              <a:cs typeface="Comic Sans MS"/>
              <a:sym typeface="Comic Sans MS"/>
            </a:endParaRPr>
          </a:p>
          <a:p>
            <a:pPr marL="457200" lvl="0" indent="0" algn="l" rtl="0">
              <a:spcBef>
                <a:spcPts val="0"/>
              </a:spcBef>
              <a:spcAft>
                <a:spcPts val="0"/>
              </a:spcAft>
              <a:buNone/>
            </a:pPr>
            <a:endParaRPr sz="2200">
              <a:latin typeface="Comic Sans MS"/>
              <a:ea typeface="Comic Sans MS"/>
              <a:cs typeface="Comic Sans MS"/>
              <a:sym typeface="Comic Sans MS"/>
            </a:endParaRPr>
          </a:p>
        </p:txBody>
      </p:sp>
      <p:sp>
        <p:nvSpPr>
          <p:cNvPr id="1663" name="Google Shape;1663;p181"/>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67"/>
        <p:cNvGrpSpPr/>
        <p:nvPr/>
      </p:nvGrpSpPr>
      <p:grpSpPr>
        <a:xfrm>
          <a:off x="0" y="0"/>
          <a:ext cx="0" cy="0"/>
          <a:chOff x="0" y="0"/>
          <a:chExt cx="0" cy="0"/>
        </a:xfrm>
      </p:grpSpPr>
      <p:pic>
        <p:nvPicPr>
          <p:cNvPr id="1668" name="Google Shape;1668;p182"/>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669" name="Google Shape;1669;p182"/>
          <p:cNvPicPr preferRelativeResize="0"/>
          <p:nvPr/>
        </p:nvPicPr>
        <p:blipFill>
          <a:blip r:embed="rId3">
            <a:alphaModFix/>
          </a:blip>
          <a:stretch>
            <a:fillRect/>
          </a:stretch>
        </p:blipFill>
        <p:spPr>
          <a:xfrm rot="10799995">
            <a:off x="6983999" y="-321001"/>
            <a:ext cx="2160000" cy="2160000"/>
          </a:xfrm>
          <a:prstGeom prst="rect">
            <a:avLst/>
          </a:prstGeom>
          <a:noFill/>
          <a:ln>
            <a:noFill/>
          </a:ln>
        </p:spPr>
      </p:pic>
      <p:sp>
        <p:nvSpPr>
          <p:cNvPr id="1670" name="Google Shape;1670;p182"/>
          <p:cNvSpPr txBox="1"/>
          <p:nvPr/>
        </p:nvSpPr>
        <p:spPr>
          <a:xfrm>
            <a:off x="2020775" y="290738"/>
            <a:ext cx="72546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200">
              <a:solidFill>
                <a:srgbClr val="0B5394"/>
              </a:solidFill>
              <a:latin typeface="Finger Paint"/>
              <a:ea typeface="Finger Paint"/>
              <a:cs typeface="Finger Paint"/>
              <a:sym typeface="Finger Paint"/>
            </a:endParaRPr>
          </a:p>
        </p:txBody>
      </p:sp>
      <p:sp>
        <p:nvSpPr>
          <p:cNvPr id="1671" name="Google Shape;1671;p182"/>
          <p:cNvSpPr txBox="1"/>
          <p:nvPr/>
        </p:nvSpPr>
        <p:spPr>
          <a:xfrm rot="377">
            <a:off x="126775" y="46625"/>
            <a:ext cx="2732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
        <p:nvSpPr>
          <p:cNvPr id="1672" name="Google Shape;1672;p182"/>
          <p:cNvSpPr txBox="1"/>
          <p:nvPr/>
        </p:nvSpPr>
        <p:spPr>
          <a:xfrm>
            <a:off x="3010150" y="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1673" name="Google Shape;1673;p182"/>
          <p:cNvSpPr/>
          <p:nvPr/>
        </p:nvSpPr>
        <p:spPr>
          <a:xfrm>
            <a:off x="3508825" y="552850"/>
            <a:ext cx="2160000" cy="2160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82"/>
          <p:cNvSpPr/>
          <p:nvPr/>
        </p:nvSpPr>
        <p:spPr>
          <a:xfrm>
            <a:off x="4626375" y="1644700"/>
            <a:ext cx="2160000" cy="2160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82"/>
          <p:cNvSpPr/>
          <p:nvPr/>
        </p:nvSpPr>
        <p:spPr>
          <a:xfrm>
            <a:off x="3525763" y="2736550"/>
            <a:ext cx="2160000" cy="2160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82"/>
          <p:cNvSpPr/>
          <p:nvPr/>
        </p:nvSpPr>
        <p:spPr>
          <a:xfrm>
            <a:off x="2466375" y="1632850"/>
            <a:ext cx="2160000" cy="2160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82"/>
          <p:cNvSpPr/>
          <p:nvPr/>
        </p:nvSpPr>
        <p:spPr>
          <a:xfrm>
            <a:off x="3508825" y="1632850"/>
            <a:ext cx="2160000" cy="21600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678" name="Google Shape;1678;p182"/>
          <p:cNvCxnSpPr/>
          <p:nvPr/>
        </p:nvCxnSpPr>
        <p:spPr>
          <a:xfrm>
            <a:off x="3490925" y="1632850"/>
            <a:ext cx="2173500" cy="2162100"/>
          </a:xfrm>
          <a:prstGeom prst="straightConnector1">
            <a:avLst/>
          </a:prstGeom>
          <a:noFill/>
          <a:ln w="9525" cap="flat" cmpd="sng">
            <a:solidFill>
              <a:schemeClr val="dk2"/>
            </a:solidFill>
            <a:prstDash val="solid"/>
            <a:round/>
            <a:headEnd type="none" w="med" len="med"/>
            <a:tailEnd type="none" w="med" len="med"/>
          </a:ln>
        </p:spPr>
      </p:cxnSp>
      <p:cxnSp>
        <p:nvCxnSpPr>
          <p:cNvPr id="1679" name="Google Shape;1679;p182"/>
          <p:cNvCxnSpPr/>
          <p:nvPr/>
        </p:nvCxnSpPr>
        <p:spPr>
          <a:xfrm rot="10800000" flipH="1">
            <a:off x="3502200" y="1632750"/>
            <a:ext cx="2162100" cy="2173500"/>
          </a:xfrm>
          <a:prstGeom prst="straightConnector1">
            <a:avLst/>
          </a:prstGeom>
          <a:noFill/>
          <a:ln w="9525" cap="flat" cmpd="sng">
            <a:solidFill>
              <a:schemeClr val="dk2"/>
            </a:solidFill>
            <a:prstDash val="solid"/>
            <a:round/>
            <a:headEnd type="none" w="med" len="med"/>
            <a:tailEnd type="none" w="med" len="med"/>
          </a:ln>
        </p:spPr>
      </p:cxnSp>
      <p:sp>
        <p:nvSpPr>
          <p:cNvPr id="1680" name="Google Shape;1680;p182"/>
          <p:cNvSpPr txBox="1"/>
          <p:nvPr/>
        </p:nvSpPr>
        <p:spPr>
          <a:xfrm>
            <a:off x="3108050" y="1272500"/>
            <a:ext cx="281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A</a:t>
            </a:r>
            <a:endParaRPr/>
          </a:p>
        </p:txBody>
      </p:sp>
      <p:sp>
        <p:nvSpPr>
          <p:cNvPr id="1681" name="Google Shape;1681;p182"/>
          <p:cNvSpPr txBox="1"/>
          <p:nvPr/>
        </p:nvSpPr>
        <p:spPr>
          <a:xfrm>
            <a:off x="5788200" y="1295025"/>
            <a:ext cx="337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B</a:t>
            </a:r>
            <a:endParaRPr/>
          </a:p>
        </p:txBody>
      </p:sp>
      <p:sp>
        <p:nvSpPr>
          <p:cNvPr id="1682" name="Google Shape;1682;p182"/>
          <p:cNvSpPr txBox="1"/>
          <p:nvPr/>
        </p:nvSpPr>
        <p:spPr>
          <a:xfrm>
            <a:off x="5788200" y="3986425"/>
            <a:ext cx="371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C</a:t>
            </a:r>
            <a:endParaRPr/>
          </a:p>
        </p:txBody>
      </p:sp>
      <p:sp>
        <p:nvSpPr>
          <p:cNvPr id="1683" name="Google Shape;1683;p182"/>
          <p:cNvSpPr txBox="1"/>
          <p:nvPr/>
        </p:nvSpPr>
        <p:spPr>
          <a:xfrm>
            <a:off x="3085525" y="3930125"/>
            <a:ext cx="337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D</a:t>
            </a:r>
            <a:endParaRPr/>
          </a:p>
        </p:txBody>
      </p:sp>
      <p:sp>
        <p:nvSpPr>
          <p:cNvPr id="1684" name="Google Shape;1684;p182"/>
          <p:cNvSpPr txBox="1"/>
          <p:nvPr/>
        </p:nvSpPr>
        <p:spPr>
          <a:xfrm>
            <a:off x="4414350" y="2263475"/>
            <a:ext cx="281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a:t>
            </a:r>
            <a:endParaRPr/>
          </a:p>
        </p:txBody>
      </p:sp>
      <p:cxnSp>
        <p:nvCxnSpPr>
          <p:cNvPr id="1685" name="Google Shape;1685;p182"/>
          <p:cNvCxnSpPr>
            <a:stCxn id="1677" idx="0"/>
            <a:endCxn id="1677" idx="0"/>
          </p:cNvCxnSpPr>
          <p:nvPr/>
        </p:nvCxnSpPr>
        <p:spPr>
          <a:xfrm>
            <a:off x="4588825" y="1632850"/>
            <a:ext cx="0" cy="0"/>
          </a:xfrm>
          <a:prstGeom prst="straightConnector1">
            <a:avLst/>
          </a:prstGeom>
          <a:noFill/>
          <a:ln w="9525" cap="flat" cmpd="sng">
            <a:solidFill>
              <a:schemeClr val="dk2"/>
            </a:solidFill>
            <a:prstDash val="solid"/>
            <a:round/>
            <a:headEnd type="none" w="med" len="med"/>
            <a:tailEnd type="none" w="med" len="med"/>
          </a:ln>
        </p:spPr>
      </p:cxnSp>
      <p:cxnSp>
        <p:nvCxnSpPr>
          <p:cNvPr id="1686" name="Google Shape;1686;p182"/>
          <p:cNvCxnSpPr>
            <a:stCxn id="1677" idx="0"/>
            <a:endCxn id="1677" idx="0"/>
          </p:cNvCxnSpPr>
          <p:nvPr/>
        </p:nvCxnSpPr>
        <p:spPr>
          <a:xfrm>
            <a:off x="4588825" y="1632850"/>
            <a:ext cx="0" cy="0"/>
          </a:xfrm>
          <a:prstGeom prst="straightConnector1">
            <a:avLst/>
          </a:prstGeom>
          <a:noFill/>
          <a:ln w="9525" cap="flat" cmpd="sng">
            <a:solidFill>
              <a:schemeClr val="dk2"/>
            </a:solidFill>
            <a:prstDash val="solid"/>
            <a:round/>
            <a:headEnd type="none" w="med" len="med"/>
            <a:tailEnd type="none" w="med" len="med"/>
          </a:ln>
        </p:spPr>
      </p:cxnSp>
      <p:cxnSp>
        <p:nvCxnSpPr>
          <p:cNvPr id="1687" name="Google Shape;1687;p182"/>
          <p:cNvCxnSpPr>
            <a:endCxn id="1677" idx="0"/>
          </p:cNvCxnSpPr>
          <p:nvPr/>
        </p:nvCxnSpPr>
        <p:spPr>
          <a:xfrm flipH="1">
            <a:off x="4588825" y="1385050"/>
            <a:ext cx="11100" cy="247800"/>
          </a:xfrm>
          <a:prstGeom prst="straightConnector1">
            <a:avLst/>
          </a:prstGeom>
          <a:noFill/>
          <a:ln w="9525" cap="flat" cmpd="sng">
            <a:solidFill>
              <a:schemeClr val="dk2"/>
            </a:solidFill>
            <a:prstDash val="solid"/>
            <a:round/>
            <a:headEnd type="none" w="med" len="med"/>
            <a:tailEnd type="none" w="med" len="med"/>
          </a:ln>
        </p:spPr>
      </p:cxnSp>
      <p:cxnSp>
        <p:nvCxnSpPr>
          <p:cNvPr id="1688" name="Google Shape;1688;p182"/>
          <p:cNvCxnSpPr>
            <a:endCxn id="1677" idx="3"/>
          </p:cNvCxnSpPr>
          <p:nvPr/>
        </p:nvCxnSpPr>
        <p:spPr>
          <a:xfrm rot="10800000">
            <a:off x="5668825" y="2712850"/>
            <a:ext cx="237600" cy="12300"/>
          </a:xfrm>
          <a:prstGeom prst="straightConnector1">
            <a:avLst/>
          </a:prstGeom>
          <a:noFill/>
          <a:ln w="9525" cap="flat" cmpd="sng">
            <a:solidFill>
              <a:schemeClr val="dk2"/>
            </a:solidFill>
            <a:prstDash val="solid"/>
            <a:round/>
            <a:headEnd type="none" w="med" len="med"/>
            <a:tailEnd type="none" w="med" len="med"/>
          </a:ln>
        </p:spPr>
      </p:cxnSp>
      <p:cxnSp>
        <p:nvCxnSpPr>
          <p:cNvPr id="1689" name="Google Shape;1689;p182"/>
          <p:cNvCxnSpPr>
            <a:stCxn id="1677" idx="2"/>
            <a:endCxn id="1677" idx="2"/>
          </p:cNvCxnSpPr>
          <p:nvPr/>
        </p:nvCxnSpPr>
        <p:spPr>
          <a:xfrm>
            <a:off x="4588825" y="3792850"/>
            <a:ext cx="0" cy="0"/>
          </a:xfrm>
          <a:prstGeom prst="straightConnector1">
            <a:avLst/>
          </a:prstGeom>
          <a:noFill/>
          <a:ln w="9525" cap="flat" cmpd="sng">
            <a:solidFill>
              <a:schemeClr val="dk2"/>
            </a:solidFill>
            <a:prstDash val="solid"/>
            <a:round/>
            <a:headEnd type="none" w="med" len="med"/>
            <a:tailEnd type="none" w="med" len="med"/>
          </a:ln>
        </p:spPr>
      </p:cxnSp>
      <p:cxnSp>
        <p:nvCxnSpPr>
          <p:cNvPr id="1690" name="Google Shape;1690;p182"/>
          <p:cNvCxnSpPr>
            <a:endCxn id="1677" idx="1"/>
          </p:cNvCxnSpPr>
          <p:nvPr/>
        </p:nvCxnSpPr>
        <p:spPr>
          <a:xfrm rot="10800000" flipH="1">
            <a:off x="3271225" y="2712850"/>
            <a:ext cx="237600" cy="23700"/>
          </a:xfrm>
          <a:prstGeom prst="straightConnector1">
            <a:avLst/>
          </a:prstGeom>
          <a:noFill/>
          <a:ln w="9525" cap="flat" cmpd="sng">
            <a:solidFill>
              <a:schemeClr val="dk2"/>
            </a:solidFill>
            <a:prstDash val="solid"/>
            <a:round/>
            <a:headEnd type="none" w="med" len="med"/>
            <a:tailEnd type="none" w="med" len="med"/>
          </a:ln>
        </p:spPr>
      </p:cxnSp>
      <p:cxnSp>
        <p:nvCxnSpPr>
          <p:cNvPr id="1691" name="Google Shape;1691;p182"/>
          <p:cNvCxnSpPr>
            <a:endCxn id="1677" idx="2"/>
          </p:cNvCxnSpPr>
          <p:nvPr/>
        </p:nvCxnSpPr>
        <p:spPr>
          <a:xfrm>
            <a:off x="4583125" y="3558550"/>
            <a:ext cx="5700" cy="234300"/>
          </a:xfrm>
          <a:prstGeom prst="straightConnector1">
            <a:avLst/>
          </a:prstGeom>
          <a:noFill/>
          <a:ln w="9525" cap="flat" cmpd="sng">
            <a:solidFill>
              <a:schemeClr val="dk2"/>
            </a:solidFill>
            <a:prstDash val="solid"/>
            <a:round/>
            <a:headEnd type="none" w="med" len="med"/>
            <a:tailEnd type="none" w="med" len="med"/>
          </a:ln>
        </p:spPr>
      </p:cxnSp>
      <p:sp>
        <p:nvSpPr>
          <p:cNvPr id="1692" name="Google Shape;1692;p182"/>
          <p:cNvSpPr txBox="1"/>
          <p:nvPr/>
        </p:nvSpPr>
        <p:spPr>
          <a:xfrm>
            <a:off x="4774700" y="1328800"/>
            <a:ext cx="23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E</a:t>
            </a:r>
            <a:endParaRPr/>
          </a:p>
        </p:txBody>
      </p:sp>
      <p:sp>
        <p:nvSpPr>
          <p:cNvPr id="1693" name="Google Shape;1693;p182"/>
          <p:cNvSpPr txBox="1"/>
          <p:nvPr/>
        </p:nvSpPr>
        <p:spPr>
          <a:xfrm>
            <a:off x="5867025" y="2308525"/>
            <a:ext cx="23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F</a:t>
            </a:r>
            <a:endParaRPr/>
          </a:p>
        </p:txBody>
      </p:sp>
      <p:sp>
        <p:nvSpPr>
          <p:cNvPr id="1694" name="Google Shape;1694;p182"/>
          <p:cNvSpPr txBox="1"/>
          <p:nvPr/>
        </p:nvSpPr>
        <p:spPr>
          <a:xfrm>
            <a:off x="4481900" y="4008950"/>
            <a:ext cx="23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G</a:t>
            </a:r>
            <a:endParaRPr/>
          </a:p>
        </p:txBody>
      </p:sp>
      <p:sp>
        <p:nvSpPr>
          <p:cNvPr id="1695" name="Google Shape;1695;p182"/>
          <p:cNvSpPr txBox="1"/>
          <p:nvPr/>
        </p:nvSpPr>
        <p:spPr>
          <a:xfrm>
            <a:off x="3074275" y="2286000"/>
            <a:ext cx="23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H</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717"/>
        <p:cNvGrpSpPr/>
        <p:nvPr/>
      </p:nvGrpSpPr>
      <p:grpSpPr>
        <a:xfrm>
          <a:off x="0" y="0"/>
          <a:ext cx="0" cy="0"/>
          <a:chOff x="0" y="0"/>
          <a:chExt cx="0" cy="0"/>
        </a:xfrm>
      </p:grpSpPr>
      <p:pic>
        <p:nvPicPr>
          <p:cNvPr id="1718" name="Google Shape;1718;p185"/>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719" name="Google Shape;1719;p185"/>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720" name="Google Shape;1720;p185"/>
          <p:cNvSpPr txBox="1"/>
          <p:nvPr/>
        </p:nvSpPr>
        <p:spPr>
          <a:xfrm>
            <a:off x="466200" y="1524275"/>
            <a:ext cx="7972500" cy="5232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457200" lvl="0" indent="-368300" algn="l" rtl="0">
              <a:spcBef>
                <a:spcPts val="0"/>
              </a:spcBef>
              <a:spcAft>
                <a:spcPts val="0"/>
              </a:spcAft>
              <a:buSzPts val="2200"/>
              <a:buFont typeface="Comic Sans MS"/>
              <a:buChar char="★"/>
            </a:pPr>
            <a:r>
              <a:rPr lang="fr" sz="2200">
                <a:latin typeface="Comic Sans MS"/>
                <a:ea typeface="Comic Sans MS"/>
                <a:cs typeface="Comic Sans MS"/>
                <a:sym typeface="Comic Sans MS"/>
              </a:rPr>
              <a:t>écrire le programme de construction</a:t>
            </a:r>
            <a:endParaRPr sz="2200">
              <a:latin typeface="Comic Sans MS"/>
              <a:ea typeface="Comic Sans MS"/>
              <a:cs typeface="Comic Sans MS"/>
              <a:sym typeface="Comic Sans MS"/>
            </a:endParaRPr>
          </a:p>
        </p:txBody>
      </p:sp>
      <p:sp>
        <p:nvSpPr>
          <p:cNvPr id="1721" name="Google Shape;1721;p185"/>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722" name="Google Shape;1722;p185"/>
          <p:cNvSpPr txBox="1"/>
          <p:nvPr/>
        </p:nvSpPr>
        <p:spPr>
          <a:xfrm rot="377">
            <a:off x="126775" y="-168780"/>
            <a:ext cx="2732400" cy="104641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dirty="0">
                <a:solidFill>
                  <a:srgbClr val="A64D79"/>
                </a:solidFill>
                <a:latin typeface="Chewy"/>
                <a:ea typeface="Chewy"/>
                <a:cs typeface="Chewy"/>
                <a:sym typeface="Chewy"/>
              </a:rPr>
              <a:t>Programme vierge</a:t>
            </a:r>
            <a:endParaRPr sz="2800" dirty="0">
              <a:solidFill>
                <a:srgbClr val="A64D79"/>
              </a:solidFill>
              <a:latin typeface="Chewy"/>
              <a:ea typeface="Chewy"/>
              <a:cs typeface="Chewy"/>
              <a:sym typeface="Chewy"/>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744"/>
        <p:cNvGrpSpPr/>
        <p:nvPr/>
      </p:nvGrpSpPr>
      <p:grpSpPr>
        <a:xfrm>
          <a:off x="0" y="0"/>
          <a:ext cx="0" cy="0"/>
          <a:chOff x="0" y="0"/>
          <a:chExt cx="0" cy="0"/>
        </a:xfrm>
      </p:grpSpPr>
      <p:pic>
        <p:nvPicPr>
          <p:cNvPr id="1745" name="Google Shape;1745;p188"/>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746" name="Google Shape;1746;p188"/>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747" name="Google Shape;1747;p188"/>
          <p:cNvSpPr txBox="1"/>
          <p:nvPr/>
        </p:nvSpPr>
        <p:spPr>
          <a:xfrm>
            <a:off x="838375" y="662363"/>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une figure complexe avec des instruments géométriques</a:t>
            </a:r>
            <a:endParaRPr sz="2200">
              <a:solidFill>
                <a:srgbClr val="0B5394"/>
              </a:solidFill>
              <a:latin typeface="Finger Paint"/>
              <a:ea typeface="Finger Paint"/>
              <a:cs typeface="Finger Paint"/>
              <a:sym typeface="Finger Paint"/>
            </a:endParaRPr>
          </a:p>
        </p:txBody>
      </p:sp>
      <p:sp>
        <p:nvSpPr>
          <p:cNvPr id="1748" name="Google Shape;1748;p188"/>
          <p:cNvSpPr txBox="1"/>
          <p:nvPr/>
        </p:nvSpPr>
        <p:spPr>
          <a:xfrm rot="377">
            <a:off x="126775" y="-168780"/>
            <a:ext cx="2732400" cy="104641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vierge</a:t>
            </a:r>
            <a:endParaRPr sz="2800" dirty="0">
              <a:solidFill>
                <a:srgbClr val="A64D79"/>
              </a:solidFill>
              <a:latin typeface="Chewy"/>
              <a:ea typeface="Chewy"/>
              <a:cs typeface="Chewy"/>
              <a:sym typeface="Chewy"/>
            </a:endParaRPr>
          </a:p>
        </p:txBody>
      </p:sp>
      <p:sp>
        <p:nvSpPr>
          <p:cNvPr id="1749" name="Google Shape;1749;p188"/>
          <p:cNvSpPr txBox="1"/>
          <p:nvPr/>
        </p:nvSpPr>
        <p:spPr>
          <a:xfrm>
            <a:off x="3010150" y="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Google Shape;127;p21"/>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28" name="Google Shape;128;p21"/>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29" name="Google Shape;129;p21"/>
          <p:cNvSpPr txBox="1"/>
          <p:nvPr/>
        </p:nvSpPr>
        <p:spPr>
          <a:xfrm>
            <a:off x="719150" y="2153725"/>
            <a:ext cx="8260800" cy="12930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 Tracer une droite d. </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 Placer un point A sur la droite d. </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 Tracer la droite e, perpendiculaire à d et passant par A</a:t>
            </a:r>
            <a:endParaRPr sz="2400">
              <a:latin typeface="Comic Sans MS"/>
              <a:ea typeface="Comic Sans MS"/>
              <a:cs typeface="Comic Sans MS"/>
              <a:sym typeface="Comic Sans MS"/>
            </a:endParaRPr>
          </a:p>
        </p:txBody>
      </p:sp>
      <p:sp>
        <p:nvSpPr>
          <p:cNvPr id="130" name="Google Shape;130;p21"/>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131" name="Google Shape;131;p21"/>
          <p:cNvSpPr txBox="1"/>
          <p:nvPr/>
        </p:nvSpPr>
        <p:spPr>
          <a:xfrm rot="418">
            <a:off x="126775" y="46625"/>
            <a:ext cx="2466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22"/>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137" name="Google Shape;137;p22"/>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138" name="Google Shape;138;p22"/>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139" name="Google Shape;139;p22"/>
          <p:cNvSpPr txBox="1"/>
          <p:nvPr/>
        </p:nvSpPr>
        <p:spPr>
          <a:xfrm rot="392">
            <a:off x="126775" y="46625"/>
            <a:ext cx="26316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0</a:t>
            </a:r>
            <a:endParaRPr sz="2800">
              <a:solidFill>
                <a:srgbClr val="A64D79"/>
              </a:solidFill>
              <a:latin typeface="Chewy"/>
              <a:ea typeface="Chewy"/>
              <a:cs typeface="Chewy"/>
              <a:sym typeface="Chewy"/>
            </a:endParaRPr>
          </a:p>
        </p:txBody>
      </p:sp>
      <p:cxnSp>
        <p:nvCxnSpPr>
          <p:cNvPr id="140" name="Google Shape;140;p22"/>
          <p:cNvCxnSpPr>
            <a:stCxn id="136" idx="3"/>
          </p:cNvCxnSpPr>
          <p:nvPr/>
        </p:nvCxnSpPr>
        <p:spPr>
          <a:xfrm rot="10800000" flipH="1">
            <a:off x="2466374" y="2531699"/>
            <a:ext cx="5015100" cy="1692300"/>
          </a:xfrm>
          <a:prstGeom prst="straightConnector1">
            <a:avLst/>
          </a:prstGeom>
          <a:noFill/>
          <a:ln w="28575" cap="flat" cmpd="sng">
            <a:solidFill>
              <a:schemeClr val="dk2"/>
            </a:solidFill>
            <a:prstDash val="solid"/>
            <a:round/>
            <a:headEnd type="none" w="med" len="med"/>
            <a:tailEnd type="none" w="med" len="med"/>
          </a:ln>
        </p:spPr>
      </p:cxnSp>
      <p:sp>
        <p:nvSpPr>
          <p:cNvPr id="141" name="Google Shape;141;p22"/>
          <p:cNvSpPr txBox="1"/>
          <p:nvPr/>
        </p:nvSpPr>
        <p:spPr>
          <a:xfrm>
            <a:off x="7292525" y="2229325"/>
            <a:ext cx="302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d</a:t>
            </a:r>
            <a:endParaRPr/>
          </a:p>
        </p:txBody>
      </p:sp>
      <p:cxnSp>
        <p:nvCxnSpPr>
          <p:cNvPr id="142" name="Google Shape;142;p22"/>
          <p:cNvCxnSpPr/>
          <p:nvPr/>
        </p:nvCxnSpPr>
        <p:spPr>
          <a:xfrm>
            <a:off x="4294900" y="3564400"/>
            <a:ext cx="37800" cy="163800"/>
          </a:xfrm>
          <a:prstGeom prst="straightConnector1">
            <a:avLst/>
          </a:prstGeom>
          <a:noFill/>
          <a:ln w="9525" cap="flat" cmpd="sng">
            <a:solidFill>
              <a:schemeClr val="dk2"/>
            </a:solidFill>
            <a:prstDash val="solid"/>
            <a:round/>
            <a:headEnd type="none" w="med" len="med"/>
            <a:tailEnd type="none" w="med" len="med"/>
          </a:ln>
        </p:spPr>
      </p:cxnSp>
      <p:sp>
        <p:nvSpPr>
          <p:cNvPr id="143" name="Google Shape;143;p22"/>
          <p:cNvSpPr txBox="1"/>
          <p:nvPr/>
        </p:nvSpPr>
        <p:spPr>
          <a:xfrm>
            <a:off x="4401900" y="3564400"/>
            <a:ext cx="340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A</a:t>
            </a:r>
            <a:endParaRPr/>
          </a:p>
        </p:txBody>
      </p:sp>
      <p:cxnSp>
        <p:nvCxnSpPr>
          <p:cNvPr id="144" name="Google Shape;144;p22"/>
          <p:cNvCxnSpPr/>
          <p:nvPr/>
        </p:nvCxnSpPr>
        <p:spPr>
          <a:xfrm>
            <a:off x="3690350" y="1838875"/>
            <a:ext cx="1158600" cy="3300000"/>
          </a:xfrm>
          <a:prstGeom prst="straightConnector1">
            <a:avLst/>
          </a:prstGeom>
          <a:noFill/>
          <a:ln w="28575" cap="flat" cmpd="sng">
            <a:solidFill>
              <a:schemeClr val="dk2"/>
            </a:solidFill>
            <a:prstDash val="solid"/>
            <a:round/>
            <a:headEnd type="none" w="med" len="med"/>
            <a:tailEnd type="none" w="med" len="med"/>
          </a:ln>
        </p:spPr>
      </p:cxnSp>
      <p:sp>
        <p:nvSpPr>
          <p:cNvPr id="145" name="Google Shape;145;p22"/>
          <p:cNvSpPr txBox="1"/>
          <p:nvPr/>
        </p:nvSpPr>
        <p:spPr>
          <a:xfrm>
            <a:off x="3866675" y="2027800"/>
            <a:ext cx="340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e</a:t>
            </a:r>
            <a:endParaRPr/>
          </a:p>
        </p:txBody>
      </p:sp>
      <p:sp>
        <p:nvSpPr>
          <p:cNvPr id="146" name="Google Shape;146;p22"/>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pic>
        <p:nvPicPr>
          <p:cNvPr id="511" name="Google Shape;511;p63"/>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12" name="Google Shape;512;p63"/>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13" name="Google Shape;513;p63"/>
          <p:cNvSpPr txBox="1"/>
          <p:nvPr/>
        </p:nvSpPr>
        <p:spPr>
          <a:xfrm>
            <a:off x="719150" y="2153725"/>
            <a:ext cx="8260800" cy="16623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trace [AB]</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la perpendiculaire à [AB] passant par A.</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place un point C sur cette perpendiculaire.</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Relie les points B et C</a:t>
            </a:r>
            <a:endParaRPr sz="2400">
              <a:latin typeface="Comic Sans MS"/>
              <a:ea typeface="Comic Sans MS"/>
              <a:cs typeface="Comic Sans MS"/>
              <a:sym typeface="Comic Sans MS"/>
            </a:endParaRPr>
          </a:p>
        </p:txBody>
      </p:sp>
      <p:sp>
        <p:nvSpPr>
          <p:cNvPr id="514" name="Google Shape;514;p63"/>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515" name="Google Shape;515;p63"/>
          <p:cNvSpPr txBox="1"/>
          <p:nvPr/>
        </p:nvSpPr>
        <p:spPr>
          <a:xfrm rot="418">
            <a:off x="126775" y="46625"/>
            <a:ext cx="2466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pic>
        <p:nvPicPr>
          <p:cNvPr id="520" name="Google Shape;520;p64"/>
          <p:cNvPicPr preferRelativeResize="0"/>
          <p:nvPr/>
        </p:nvPicPr>
        <p:blipFill>
          <a:blip r:embed="rId3">
            <a:alphaModFix/>
          </a:blip>
          <a:stretch>
            <a:fillRect/>
          </a:stretch>
        </p:blipFill>
        <p:spPr>
          <a:xfrm rot="-4">
            <a:off x="393300" y="2911827"/>
            <a:ext cx="2466374" cy="1838997"/>
          </a:xfrm>
          <a:prstGeom prst="rect">
            <a:avLst/>
          </a:prstGeom>
          <a:noFill/>
          <a:ln>
            <a:noFill/>
          </a:ln>
        </p:spPr>
      </p:pic>
      <p:pic>
        <p:nvPicPr>
          <p:cNvPr id="521" name="Google Shape;521;p64"/>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22" name="Google Shape;522;p64"/>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523" name="Google Shape;523;p64"/>
          <p:cNvSpPr txBox="1"/>
          <p:nvPr/>
        </p:nvSpPr>
        <p:spPr>
          <a:xfrm rot="392">
            <a:off x="126775" y="46625"/>
            <a:ext cx="26316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21</a:t>
            </a:r>
            <a:endParaRPr sz="2800">
              <a:solidFill>
                <a:srgbClr val="A64D79"/>
              </a:solidFill>
              <a:latin typeface="Chewy"/>
              <a:ea typeface="Chewy"/>
              <a:cs typeface="Chewy"/>
              <a:sym typeface="Chewy"/>
            </a:endParaRPr>
          </a:p>
        </p:txBody>
      </p:sp>
      <p:sp>
        <p:nvSpPr>
          <p:cNvPr id="524" name="Google Shape;524;p64"/>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525" name="Google Shape;525;p64"/>
          <p:cNvSpPr/>
          <p:nvPr/>
        </p:nvSpPr>
        <p:spPr>
          <a:xfrm>
            <a:off x="4145050" y="3015500"/>
            <a:ext cx="968100" cy="968100"/>
          </a:xfrm>
          <a:prstGeom prst="rtTriangl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pic>
        <p:nvPicPr>
          <p:cNvPr id="530" name="Google Shape;530;p65"/>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31" name="Google Shape;531;p65"/>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32" name="Google Shape;532;p65"/>
          <p:cNvSpPr txBox="1"/>
          <p:nvPr/>
        </p:nvSpPr>
        <p:spPr>
          <a:xfrm>
            <a:off x="719150" y="2153725"/>
            <a:ext cx="8260800" cy="2031900"/>
          </a:xfrm>
          <a:prstGeom prst="rect">
            <a:avLst/>
          </a:prstGeom>
          <a:noFill/>
          <a:ln w="9525" cap="flat" cmpd="sng">
            <a:solidFill>
              <a:srgbClr val="76A5A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fr" sz="2400">
                <a:latin typeface="Comic Sans MS"/>
                <a:ea typeface="Comic Sans MS"/>
                <a:cs typeface="Comic Sans MS"/>
                <a:sym typeface="Comic Sans MS"/>
              </a:rPr>
              <a:t>Trace un carré.</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les 2 diagonales de ce carré.</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Nomme O le point d’intersection des deux diagonales</a:t>
            </a:r>
            <a:endParaRPr sz="2400">
              <a:latin typeface="Comic Sans MS"/>
              <a:ea typeface="Comic Sans MS"/>
              <a:cs typeface="Comic Sans MS"/>
              <a:sym typeface="Comic Sans MS"/>
            </a:endParaRPr>
          </a:p>
          <a:p>
            <a:pPr marL="0" lvl="0" indent="0" algn="l" rtl="0">
              <a:spcBef>
                <a:spcPts val="0"/>
              </a:spcBef>
              <a:spcAft>
                <a:spcPts val="0"/>
              </a:spcAft>
              <a:buNone/>
            </a:pPr>
            <a:r>
              <a:rPr lang="fr" sz="2400">
                <a:latin typeface="Comic Sans MS"/>
                <a:ea typeface="Comic Sans MS"/>
                <a:cs typeface="Comic Sans MS"/>
                <a:sym typeface="Comic Sans MS"/>
              </a:rPr>
              <a:t>Trace le cercle ayant pour centre O et passant par les 4 sommets du carré.</a:t>
            </a:r>
            <a:endParaRPr sz="2400">
              <a:latin typeface="Comic Sans MS"/>
              <a:ea typeface="Comic Sans MS"/>
              <a:cs typeface="Comic Sans MS"/>
              <a:sym typeface="Comic Sans MS"/>
            </a:endParaRPr>
          </a:p>
        </p:txBody>
      </p:sp>
      <p:sp>
        <p:nvSpPr>
          <p:cNvPr id="533" name="Google Shape;533;p65"/>
          <p:cNvSpPr txBox="1"/>
          <p:nvPr/>
        </p:nvSpPr>
        <p:spPr>
          <a:xfrm>
            <a:off x="806625" y="97708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534" name="Google Shape;534;p65"/>
          <p:cNvSpPr txBox="1"/>
          <p:nvPr/>
        </p:nvSpPr>
        <p:spPr>
          <a:xfrm rot="418">
            <a:off x="126775" y="46625"/>
            <a:ext cx="2466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pic>
        <p:nvPicPr>
          <p:cNvPr id="539" name="Google Shape;539;p66"/>
          <p:cNvPicPr preferRelativeResize="0"/>
          <p:nvPr/>
        </p:nvPicPr>
        <p:blipFill>
          <a:blip r:embed="rId3">
            <a:alphaModFix/>
          </a:blip>
          <a:stretch>
            <a:fillRect/>
          </a:stretch>
        </p:blipFill>
        <p:spPr>
          <a:xfrm rot="-4">
            <a:off x="0" y="3304502"/>
            <a:ext cx="2466374" cy="1838997"/>
          </a:xfrm>
          <a:prstGeom prst="rect">
            <a:avLst/>
          </a:prstGeom>
          <a:noFill/>
          <a:ln>
            <a:noFill/>
          </a:ln>
        </p:spPr>
      </p:pic>
      <p:pic>
        <p:nvPicPr>
          <p:cNvPr id="540" name="Google Shape;540;p66"/>
          <p:cNvPicPr preferRelativeResize="0"/>
          <p:nvPr/>
        </p:nvPicPr>
        <p:blipFill>
          <a:blip r:embed="rId3">
            <a:alphaModFix/>
          </a:blip>
          <a:stretch>
            <a:fillRect/>
          </a:stretch>
        </p:blipFill>
        <p:spPr>
          <a:xfrm rot="10799996">
            <a:off x="6677625" y="2"/>
            <a:ext cx="2466374" cy="1838997"/>
          </a:xfrm>
          <a:prstGeom prst="rect">
            <a:avLst/>
          </a:prstGeom>
          <a:noFill/>
          <a:ln>
            <a:noFill/>
          </a:ln>
        </p:spPr>
      </p:pic>
      <p:sp>
        <p:nvSpPr>
          <p:cNvPr id="541" name="Google Shape;541;p66"/>
          <p:cNvSpPr txBox="1"/>
          <p:nvPr/>
        </p:nvSpPr>
        <p:spPr>
          <a:xfrm>
            <a:off x="720350" y="373238"/>
            <a:ext cx="7254600" cy="861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2200">
                <a:solidFill>
                  <a:srgbClr val="0B5394"/>
                </a:solidFill>
                <a:latin typeface="Finger Paint"/>
                <a:ea typeface="Finger Paint"/>
                <a:cs typeface="Finger Paint"/>
                <a:sym typeface="Finger Paint"/>
              </a:rPr>
              <a:t>Tracer à main levée les figures décrites dans le programme de construction</a:t>
            </a:r>
            <a:endParaRPr sz="2200">
              <a:solidFill>
                <a:srgbClr val="0B5394"/>
              </a:solidFill>
              <a:latin typeface="Finger Paint"/>
              <a:ea typeface="Finger Paint"/>
              <a:cs typeface="Finger Paint"/>
              <a:sym typeface="Finger Paint"/>
            </a:endParaRPr>
          </a:p>
        </p:txBody>
      </p:sp>
      <p:sp>
        <p:nvSpPr>
          <p:cNvPr id="542" name="Google Shape;542;p66"/>
          <p:cNvSpPr txBox="1"/>
          <p:nvPr/>
        </p:nvSpPr>
        <p:spPr>
          <a:xfrm rot="392">
            <a:off x="126775" y="46625"/>
            <a:ext cx="26316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800">
                <a:solidFill>
                  <a:srgbClr val="A64D79"/>
                </a:solidFill>
                <a:latin typeface="Chewy"/>
                <a:ea typeface="Chewy"/>
                <a:cs typeface="Chewy"/>
                <a:sym typeface="Chewy"/>
              </a:rPr>
              <a:t>Programme  22</a:t>
            </a:r>
            <a:endParaRPr sz="2800">
              <a:solidFill>
                <a:srgbClr val="A64D79"/>
              </a:solidFill>
              <a:latin typeface="Chewy"/>
              <a:ea typeface="Chewy"/>
              <a:cs typeface="Chewy"/>
              <a:sym typeface="Chewy"/>
            </a:endParaRPr>
          </a:p>
        </p:txBody>
      </p:sp>
      <p:sp>
        <p:nvSpPr>
          <p:cNvPr id="543" name="Google Shape;543;p66"/>
          <p:cNvSpPr txBox="1"/>
          <p:nvPr/>
        </p:nvSpPr>
        <p:spPr>
          <a:xfrm>
            <a:off x="6161075" y="4337350"/>
            <a:ext cx="3312600" cy="892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a:p>
            <a:pPr marL="0" lvl="0" indent="0" algn="l" rtl="0">
              <a:spcBef>
                <a:spcPts val="0"/>
              </a:spcBef>
              <a:spcAft>
                <a:spcPts val="0"/>
              </a:spcAft>
              <a:buNone/>
            </a:pPr>
            <a:endParaRPr/>
          </a:p>
        </p:txBody>
      </p:sp>
      <p:sp>
        <p:nvSpPr>
          <p:cNvPr id="544" name="Google Shape;544;p66"/>
          <p:cNvSpPr/>
          <p:nvPr/>
        </p:nvSpPr>
        <p:spPr>
          <a:xfrm>
            <a:off x="3013750" y="2042450"/>
            <a:ext cx="2372100" cy="236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66"/>
          <p:cNvSpPr/>
          <p:nvPr/>
        </p:nvSpPr>
        <p:spPr>
          <a:xfrm>
            <a:off x="2543488" y="1578950"/>
            <a:ext cx="3312600" cy="32886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66"/>
          <p:cNvSpPr/>
          <p:nvPr/>
        </p:nvSpPr>
        <p:spPr>
          <a:xfrm>
            <a:off x="3051600" y="2048775"/>
            <a:ext cx="2340000" cy="2350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7" name="Google Shape;547;p66"/>
          <p:cNvCxnSpPr/>
          <p:nvPr/>
        </p:nvCxnSpPr>
        <p:spPr>
          <a:xfrm>
            <a:off x="3062375" y="2081125"/>
            <a:ext cx="2318400" cy="2307600"/>
          </a:xfrm>
          <a:prstGeom prst="straightConnector1">
            <a:avLst/>
          </a:prstGeom>
          <a:noFill/>
          <a:ln w="9525" cap="flat" cmpd="sng">
            <a:solidFill>
              <a:schemeClr val="dk2"/>
            </a:solidFill>
            <a:prstDash val="solid"/>
            <a:round/>
            <a:headEnd type="none" w="med" len="med"/>
            <a:tailEnd type="none" w="med" len="med"/>
          </a:ln>
        </p:spPr>
      </p:cxnSp>
      <p:cxnSp>
        <p:nvCxnSpPr>
          <p:cNvPr id="548" name="Google Shape;548;p66"/>
          <p:cNvCxnSpPr/>
          <p:nvPr/>
        </p:nvCxnSpPr>
        <p:spPr>
          <a:xfrm flipH="1">
            <a:off x="3073100" y="2059550"/>
            <a:ext cx="2318400" cy="2318400"/>
          </a:xfrm>
          <a:prstGeom prst="straightConnector1">
            <a:avLst/>
          </a:prstGeom>
          <a:noFill/>
          <a:ln w="9525" cap="flat" cmpd="sng">
            <a:solidFill>
              <a:schemeClr val="dk2"/>
            </a:solidFill>
            <a:prstDash val="solid"/>
            <a:round/>
            <a:headEnd type="none" w="med" len="med"/>
            <a:tailEnd type="none" w="med" len="med"/>
          </a:ln>
        </p:spPr>
      </p:cxnSp>
      <p:sp>
        <p:nvSpPr>
          <p:cNvPr id="549" name="Google Shape;549;p66"/>
          <p:cNvSpPr txBox="1"/>
          <p:nvPr/>
        </p:nvSpPr>
        <p:spPr>
          <a:xfrm>
            <a:off x="4474950" y="3089275"/>
            <a:ext cx="35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a:t>
            </a:r>
            <a:endParaRPr/>
          </a:p>
        </p:txBody>
      </p:sp>
      <p:cxnSp>
        <p:nvCxnSpPr>
          <p:cNvPr id="550" name="Google Shape;550;p66"/>
          <p:cNvCxnSpPr/>
          <p:nvPr/>
        </p:nvCxnSpPr>
        <p:spPr>
          <a:xfrm flipH="1">
            <a:off x="4216125" y="3148650"/>
            <a:ext cx="21600" cy="1725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926</Words>
  <Application>Microsoft Office PowerPoint</Application>
  <PresentationFormat>Affichage à l'écran (16:9)</PresentationFormat>
  <Paragraphs>180</Paragraphs>
  <Slides>33</Slides>
  <Notes>32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Chewy</vt:lpstr>
      <vt:lpstr>Finger Paint</vt:lpstr>
      <vt:lpstr>Arial</vt:lpstr>
      <vt:lpstr>Comic Sans MS</vt:lpstr>
      <vt:lpstr>Simple Light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Steffffounette F</cp:lastModifiedBy>
  <cp:revision>1</cp:revision>
  <dcterms:modified xsi:type="dcterms:W3CDTF">2021-05-06T08:05:22Z</dcterms:modified>
</cp:coreProperties>
</file>