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531" r:id="rId3"/>
    <p:sldId id="267" r:id="rId4"/>
    <p:sldId id="268" r:id="rId5"/>
    <p:sldId id="281" r:id="rId6"/>
    <p:sldId id="282" r:id="rId7"/>
    <p:sldId id="283" r:id="rId8"/>
    <p:sldId id="284" r:id="rId9"/>
    <p:sldId id="285" r:id="rId10"/>
    <p:sldId id="286" r:id="rId11"/>
    <p:sldId id="289" r:id="rId12"/>
    <p:sldId id="290" r:id="rId13"/>
    <p:sldId id="291" r:id="rId14"/>
    <p:sldId id="292" r:id="rId15"/>
    <p:sldId id="293" r:id="rId16"/>
    <p:sldId id="294" r:id="rId17"/>
    <p:sldId id="299" r:id="rId18"/>
    <p:sldId id="300" r:id="rId19"/>
    <p:sldId id="301" r:id="rId20"/>
    <p:sldId id="302" r:id="rId21"/>
    <p:sldId id="303" r:id="rId22"/>
    <p:sldId id="304" r:id="rId23"/>
    <p:sldId id="305" r:id="rId24"/>
    <p:sldId id="306" r:id="rId25"/>
    <p:sldId id="307" r:id="rId26"/>
    <p:sldId id="308" r:id="rId27"/>
    <p:sldId id="339" r:id="rId28"/>
    <p:sldId id="340" r:id="rId29"/>
    <p:sldId id="341" r:id="rId30"/>
    <p:sldId id="342" r:id="rId31"/>
    <p:sldId id="347" r:id="rId32"/>
    <p:sldId id="348" r:id="rId33"/>
    <p:sldId id="345" r:id="rId34"/>
    <p:sldId id="346" r:id="rId35"/>
  </p:sldIdLst>
  <p:sldSz cx="9144000" cy="5143500" type="screen16x9"/>
  <p:notesSz cx="6858000" cy="9144000"/>
  <p:embeddedFontLst>
    <p:embeddedFont>
      <p:font typeface="Chelsea Market" panose="020B0604020202020204" charset="0"/>
      <p:regular r:id="rId37"/>
    </p:embeddedFont>
    <p:embeddedFont>
      <p:font typeface="Comic Sans MS" panose="030F0702030302020204" pitchFamily="66" charset="0"/>
      <p:regular r:id="rId38"/>
      <p:bold r:id="rId39"/>
      <p:italic r:id="rId40"/>
      <p:boldItalic r:id="rId41"/>
    </p:embeddedFont>
    <p:embeddedFont>
      <p:font typeface="Finger Paint" panose="020B0604020202020204" charset="0"/>
      <p:regular r:id="rId42"/>
    </p:embeddedFont>
    <p:embeddedFont>
      <p:font typeface="Princess Sofia"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27D485-70C3-44C4-8D91-EF374E52C79A}">
  <a:tblStyle styleId="{9827D485-70C3-44C4-8D91-EF374E52C7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c37b3e7cfb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c37b3e7cf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37b3e7cfb_0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c37b3e7cfb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c37b3e7cfb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c37b3e7cf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c37b3e7cfb_0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c37b3e7cfb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c37b3e7cfb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c37b3e7cf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c37b3e7cfb_0_7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c37b3e7cfb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c37b3e7cfb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c37b3e7cf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c37b3e7cfb_0_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c37b3e7cfb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c37b3e7cfb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c37b3e7cfb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c37b3e7cfb_0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c37b3e7cfb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dd0ac81c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bdd0ac81c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c37b3e7cfb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c37b3e7cfb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c37b3e7cfb_0_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c37b3e7cfb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c37b3e7cfb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c37b3e7cfb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c37b3e7cfb_0_5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c37b3e7cf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c37b3e7cfb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c37b3e7cfb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c37b3e7cfb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c37b3e7cf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c37b3e7cfb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c37b3e7cfb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c37b3e7cfb_0_7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c37b3e7cfb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c37b3e7cfb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c37b3e7cfb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c37b3e7cfb_0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c37b3e7cfb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dd0ac81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bdd0ac81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c37b3e7cfb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c37b3e7cfb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c37b3e7cfb_0_7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c37b3e7cfb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c37b3e7cfb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c37b3e7cfb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c37b3e7cfb_0_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c37b3e7cfb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37b3e7cfb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37b3e7cf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37b3e7cfb_0_4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c37b3e7cfb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37b3e7cfb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37b3e7cf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37b3e7cfb_0_4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c37b3e7cfb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c37b3e7cfb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c37b3e7cf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c37b3e7cfb_0_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c37b3e7cfb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461600" y="245450"/>
            <a:ext cx="4808700" cy="116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30375" y="0"/>
            <a:ext cx="9204751" cy="5143500"/>
          </a:xfrm>
          <a:prstGeom prst="rect">
            <a:avLst/>
          </a:prstGeom>
          <a:noFill/>
          <a:ln>
            <a:noFill/>
          </a:ln>
        </p:spPr>
      </p:pic>
      <p:sp>
        <p:nvSpPr>
          <p:cNvPr id="56" name="Google Shape;56;p13"/>
          <p:cNvSpPr txBox="1"/>
          <p:nvPr/>
        </p:nvSpPr>
        <p:spPr>
          <a:xfrm>
            <a:off x="2454600" y="200825"/>
            <a:ext cx="45075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4500" b="1">
                <a:solidFill>
                  <a:srgbClr val="741B47"/>
                </a:solidFill>
                <a:latin typeface="Princess Sofia"/>
                <a:ea typeface="Princess Sofia"/>
                <a:cs typeface="Princess Sofia"/>
                <a:sym typeface="Princess Sofia"/>
              </a:rPr>
              <a:t>Rituel de résolution de problèmes</a:t>
            </a:r>
            <a:endParaRPr sz="4500" b="1">
              <a:solidFill>
                <a:srgbClr val="741B47"/>
              </a:solidFill>
              <a:latin typeface="Princess Sofia"/>
              <a:ea typeface="Princess Sofia"/>
              <a:cs typeface="Princess Sofia"/>
              <a:sym typeface="Princess Sof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43"/>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312" name="Google Shape;312;p43"/>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13" name="Google Shape;313;p43"/>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9</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314" name="Google Shape;314;p43"/>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315" name="Google Shape;315;p43"/>
          <p:cNvSpPr txBox="1"/>
          <p:nvPr/>
        </p:nvSpPr>
        <p:spPr>
          <a:xfrm>
            <a:off x="1728325" y="0"/>
            <a:ext cx="66459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b="1" u="sng">
                <a:solidFill>
                  <a:schemeClr val="dk1"/>
                </a:solidFill>
                <a:latin typeface="Comic Sans MS"/>
                <a:ea typeface="Comic Sans MS"/>
                <a:cs typeface="Comic Sans MS"/>
                <a:sym typeface="Comic Sans MS"/>
              </a:rPr>
              <a:t>Mardi gras</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À l’occasion de mardi gras, 74 crêpes ont été préparées. Mais il y a 98 élèves dans l’école. Combien manque-t-il de crêpes pour que chaque élève ait la sienne ?</a:t>
            </a:r>
            <a:endParaRPr sz="2400">
              <a:latin typeface="Comic Sans MS"/>
              <a:ea typeface="Comic Sans MS"/>
              <a:cs typeface="Comic Sans MS"/>
              <a:sym typeface="Comic Sans MS"/>
            </a:endParaRPr>
          </a:p>
        </p:txBody>
      </p:sp>
      <p:sp>
        <p:nvSpPr>
          <p:cNvPr id="316" name="Google Shape;316;p43"/>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317" name="Google Shape;317;p43"/>
          <p:cNvSpPr txBox="1"/>
          <p:nvPr/>
        </p:nvSpPr>
        <p:spPr>
          <a:xfrm>
            <a:off x="2364350" y="2770500"/>
            <a:ext cx="48621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98 - 74 = 24.</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Il manque 24 crêpes.</a:t>
            </a: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46"/>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342" name="Google Shape;342;p46"/>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43" name="Google Shape;343;p46"/>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11</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344" name="Google Shape;344;p46"/>
          <p:cNvSpPr txBox="1"/>
          <p:nvPr/>
        </p:nvSpPr>
        <p:spPr>
          <a:xfrm>
            <a:off x="815775" y="511575"/>
            <a:ext cx="7604700" cy="535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maman va au marché </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Maman va au marché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Elle achète des pommes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cela coûte 5 euros , des bananes  pour 14 euros et des citrons 3 euros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a-t-elle dépensé d’argent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Surligne les informations importantes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Fais un schéma</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écris les opérations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Ecris une phrase pour la réponse </a:t>
            </a: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l" rtl="0">
              <a:spcBef>
                <a:spcPts val="0"/>
              </a:spcBef>
              <a:spcAft>
                <a:spcPts val="0"/>
              </a:spcAft>
              <a:buNone/>
            </a:pPr>
            <a:endParaRPr sz="2400">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47"/>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350" name="Google Shape;350;p47"/>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51" name="Google Shape;351;p47"/>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11</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352" name="Google Shape;352;p47"/>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353" name="Google Shape;353;p47"/>
          <p:cNvSpPr txBox="1"/>
          <p:nvPr/>
        </p:nvSpPr>
        <p:spPr>
          <a:xfrm>
            <a:off x="1728325" y="0"/>
            <a:ext cx="66459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400" b="1" u="sng">
                <a:latin typeface="Comic Sans MS"/>
                <a:ea typeface="Comic Sans MS"/>
                <a:cs typeface="Comic Sans MS"/>
                <a:sym typeface="Comic Sans MS"/>
              </a:rPr>
              <a:t>					le marché</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p:txBody>
      </p:sp>
      <p:sp>
        <p:nvSpPr>
          <p:cNvPr id="354" name="Google Shape;354;p47"/>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355" name="Google Shape;355;p47"/>
          <p:cNvSpPr txBox="1"/>
          <p:nvPr/>
        </p:nvSpPr>
        <p:spPr>
          <a:xfrm>
            <a:off x="2364350" y="2770500"/>
            <a:ext cx="4862100" cy="180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10+5+2+2+1+1+1</a:t>
            </a:r>
            <a:endParaRPr sz="2100">
              <a:solidFill>
                <a:srgbClr val="FF0000"/>
              </a:solidFill>
              <a:latin typeface="Chelsea Market"/>
              <a:ea typeface="Chelsea Market"/>
              <a:cs typeface="Chelsea Market"/>
              <a:sym typeface="Chelsea Market"/>
            </a:endParaRPr>
          </a:p>
          <a:p>
            <a:pPr marL="0" lvl="0" indent="0" algn="l" rtl="0">
              <a:spcBef>
                <a:spcPts val="0"/>
              </a:spcBef>
              <a:spcAft>
                <a:spcPts val="0"/>
              </a:spcAft>
              <a:buNone/>
            </a:pPr>
            <a:r>
              <a:rPr lang="fr" sz="2100">
                <a:solidFill>
                  <a:srgbClr val="FF0000"/>
                </a:solidFill>
                <a:latin typeface="Chelsea Market"/>
                <a:ea typeface="Chelsea Market"/>
                <a:cs typeface="Chelsea Market"/>
                <a:sym typeface="Chelsea Market"/>
              </a:rPr>
              <a:t>			10+5+4+2= 21 e </a:t>
            </a:r>
            <a:endParaRPr sz="2100">
              <a:solidFill>
                <a:srgbClr val="FF0000"/>
              </a:solidFill>
              <a:latin typeface="Chelsea Market"/>
              <a:ea typeface="Chelsea Market"/>
              <a:cs typeface="Chelsea Market"/>
              <a:sym typeface="Chelsea Market"/>
            </a:endParaRPr>
          </a:p>
          <a:p>
            <a:pPr marL="0" lvl="0" indent="0" algn="l"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l" rtl="0">
              <a:spcBef>
                <a:spcPts val="0"/>
              </a:spcBef>
              <a:spcAft>
                <a:spcPts val="0"/>
              </a:spcAft>
              <a:buNone/>
            </a:pPr>
            <a:r>
              <a:rPr lang="fr" sz="2100">
                <a:solidFill>
                  <a:srgbClr val="FF0000"/>
                </a:solidFill>
                <a:latin typeface="Chelsea Market"/>
                <a:ea typeface="Chelsea Market"/>
                <a:cs typeface="Chelsea Market"/>
                <a:sym typeface="Chelsea Market"/>
              </a:rPr>
              <a:t>Maman a dépensé 21 euro </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
        <p:nvSpPr>
          <p:cNvPr id="356" name="Google Shape;356;p47"/>
          <p:cNvSpPr txBox="1"/>
          <p:nvPr/>
        </p:nvSpPr>
        <p:spPr>
          <a:xfrm>
            <a:off x="0" y="0"/>
            <a:ext cx="3000000" cy="4617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Maman va au marché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Elle achète des pommes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cela coûte </a:t>
            </a:r>
            <a:r>
              <a:rPr lang="fr" sz="2400">
                <a:solidFill>
                  <a:srgbClr val="FFFF00"/>
                </a:solidFill>
                <a:latin typeface="Comic Sans MS"/>
                <a:ea typeface="Comic Sans MS"/>
                <a:cs typeface="Comic Sans MS"/>
                <a:sym typeface="Comic Sans MS"/>
              </a:rPr>
              <a:t>5 euros </a:t>
            </a:r>
            <a:r>
              <a:rPr lang="fr" sz="2400">
                <a:solidFill>
                  <a:schemeClr val="dk1"/>
                </a:solidFill>
                <a:latin typeface="Comic Sans MS"/>
                <a:ea typeface="Comic Sans MS"/>
                <a:cs typeface="Comic Sans MS"/>
                <a:sym typeface="Comic Sans MS"/>
              </a:rPr>
              <a:t>, des bananes  pour </a:t>
            </a:r>
            <a:r>
              <a:rPr lang="fr" sz="2400">
                <a:solidFill>
                  <a:schemeClr val="dk1"/>
                </a:solidFill>
                <a:highlight>
                  <a:srgbClr val="FFFF00"/>
                </a:highlight>
                <a:latin typeface="Comic Sans MS"/>
                <a:ea typeface="Comic Sans MS"/>
                <a:cs typeface="Comic Sans MS"/>
                <a:sym typeface="Comic Sans MS"/>
              </a:rPr>
              <a:t>14 euros </a:t>
            </a:r>
            <a:r>
              <a:rPr lang="fr" sz="2400">
                <a:solidFill>
                  <a:schemeClr val="dk1"/>
                </a:solidFill>
                <a:latin typeface="Comic Sans MS"/>
                <a:ea typeface="Comic Sans MS"/>
                <a:cs typeface="Comic Sans MS"/>
                <a:sym typeface="Comic Sans MS"/>
              </a:rPr>
              <a:t>et des citrons </a:t>
            </a:r>
            <a:r>
              <a:rPr lang="fr" sz="2400">
                <a:solidFill>
                  <a:schemeClr val="dk1"/>
                </a:solidFill>
                <a:highlight>
                  <a:srgbClr val="FFFF00"/>
                </a:highlight>
                <a:latin typeface="Comic Sans MS"/>
                <a:ea typeface="Comic Sans MS"/>
                <a:cs typeface="Comic Sans MS"/>
                <a:sym typeface="Comic Sans MS"/>
              </a:rPr>
              <a:t>3 euros</a:t>
            </a:r>
            <a:r>
              <a:rPr lang="fr" sz="2400">
                <a:solidFill>
                  <a:schemeClr val="dk1"/>
                </a:solidFill>
                <a:latin typeface="Comic Sans MS"/>
                <a:ea typeface="Comic Sans MS"/>
                <a:cs typeface="Comic Sans MS"/>
                <a:sym typeface="Comic Sans MS"/>
              </a:rPr>
              <a:t>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combien a-t-elle dépensé d’argent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400">
              <a:solidFill>
                <a:schemeClr val="dk1"/>
              </a:solidFill>
              <a:latin typeface="Comic Sans MS"/>
              <a:ea typeface="Comic Sans MS"/>
              <a:cs typeface="Comic Sans MS"/>
              <a:sym typeface="Comic Sans MS"/>
            </a:endParaRPr>
          </a:p>
        </p:txBody>
      </p:sp>
      <p:sp>
        <p:nvSpPr>
          <p:cNvPr id="357" name="Google Shape;357;p47"/>
          <p:cNvSpPr/>
          <p:nvPr/>
        </p:nvSpPr>
        <p:spPr>
          <a:xfrm>
            <a:off x="4088425" y="1186950"/>
            <a:ext cx="635400" cy="496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1e</a:t>
            </a:r>
            <a:endParaRPr/>
          </a:p>
        </p:txBody>
      </p:sp>
      <p:sp>
        <p:nvSpPr>
          <p:cNvPr id="358" name="Google Shape;358;p47"/>
          <p:cNvSpPr/>
          <p:nvPr/>
        </p:nvSpPr>
        <p:spPr>
          <a:xfrm>
            <a:off x="4997650" y="1293000"/>
            <a:ext cx="635400" cy="496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1e</a:t>
            </a:r>
            <a:endParaRPr/>
          </a:p>
        </p:txBody>
      </p:sp>
      <p:sp>
        <p:nvSpPr>
          <p:cNvPr id="359" name="Google Shape;359;p47"/>
          <p:cNvSpPr/>
          <p:nvPr/>
        </p:nvSpPr>
        <p:spPr>
          <a:xfrm>
            <a:off x="4477700" y="1839450"/>
            <a:ext cx="635400" cy="558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1e</a:t>
            </a:r>
            <a:endParaRPr/>
          </a:p>
        </p:txBody>
      </p:sp>
      <p:sp>
        <p:nvSpPr>
          <p:cNvPr id="360" name="Google Shape;360;p47"/>
          <p:cNvSpPr/>
          <p:nvPr/>
        </p:nvSpPr>
        <p:spPr>
          <a:xfrm>
            <a:off x="6006750" y="2194075"/>
            <a:ext cx="1219800" cy="55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457200" algn="l" rtl="0">
              <a:spcBef>
                <a:spcPts val="0"/>
              </a:spcBef>
              <a:spcAft>
                <a:spcPts val="0"/>
              </a:spcAft>
              <a:buNone/>
            </a:pPr>
            <a:r>
              <a:rPr lang="fr"/>
              <a:t>10</a:t>
            </a:r>
            <a:endParaRPr/>
          </a:p>
        </p:txBody>
      </p:sp>
      <p:sp>
        <p:nvSpPr>
          <p:cNvPr id="361" name="Google Shape;361;p47"/>
          <p:cNvSpPr/>
          <p:nvPr/>
        </p:nvSpPr>
        <p:spPr>
          <a:xfrm>
            <a:off x="8080925" y="2481825"/>
            <a:ext cx="1163100" cy="49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	5</a:t>
            </a:r>
            <a:endParaRPr/>
          </a:p>
        </p:txBody>
      </p:sp>
      <p:sp>
        <p:nvSpPr>
          <p:cNvPr id="362" name="Google Shape;362;p47"/>
          <p:cNvSpPr/>
          <p:nvPr/>
        </p:nvSpPr>
        <p:spPr>
          <a:xfrm>
            <a:off x="6342450" y="1293000"/>
            <a:ext cx="575400" cy="625200"/>
          </a:xfrm>
          <a:prstGeom prst="flowChart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2e</a:t>
            </a:r>
            <a:endParaRPr/>
          </a:p>
        </p:txBody>
      </p:sp>
      <p:sp>
        <p:nvSpPr>
          <p:cNvPr id="363" name="Google Shape;363;p47"/>
          <p:cNvSpPr/>
          <p:nvPr/>
        </p:nvSpPr>
        <p:spPr>
          <a:xfrm>
            <a:off x="7625325" y="1882350"/>
            <a:ext cx="575400" cy="575400"/>
          </a:xfrm>
          <a:prstGeom prst="flowChart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2e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48"/>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369" name="Google Shape;369;p48"/>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70" name="Google Shape;370;p48"/>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12</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371" name="Google Shape;371;p48"/>
          <p:cNvSpPr txBox="1"/>
          <p:nvPr/>
        </p:nvSpPr>
        <p:spPr>
          <a:xfrm>
            <a:off x="815775" y="511575"/>
            <a:ext cx="76047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Les pommes du verger</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Papa a ramassé 7 pommes vertes dans un panier et 8 pommes rouges dans un autre panier.</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de pommes a-t-il ramassé en tout?</a:t>
            </a:r>
            <a:endParaRPr sz="240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49"/>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377" name="Google Shape;377;p49"/>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78" name="Google Shape;378;p49"/>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12</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379" name="Google Shape;379;p49"/>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380" name="Google Shape;380;p49"/>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381" name="Google Shape;381;p49"/>
          <p:cNvSpPr txBox="1"/>
          <p:nvPr/>
        </p:nvSpPr>
        <p:spPr>
          <a:xfrm>
            <a:off x="2364350" y="2770500"/>
            <a:ext cx="48621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100">
                <a:solidFill>
                  <a:srgbClr val="FF0000"/>
                </a:solidFill>
                <a:latin typeface="Chelsea Market"/>
                <a:ea typeface="Chelsea Market"/>
                <a:cs typeface="Chelsea Market"/>
                <a:sym typeface="Chelsea Market"/>
              </a:rPr>
              <a:t>correction du problème:</a:t>
            </a:r>
            <a:endParaRPr sz="2100">
              <a:solidFill>
                <a:srgbClr val="FF0000"/>
              </a:solidFill>
              <a:latin typeface="Chelsea Market"/>
              <a:ea typeface="Chelsea Market"/>
              <a:cs typeface="Chelsea Market"/>
              <a:sym typeface="Chelsea Market"/>
            </a:endParaRPr>
          </a:p>
          <a:p>
            <a:pPr marL="0" lvl="0" indent="0" algn="l" rtl="0">
              <a:spcBef>
                <a:spcPts val="0"/>
              </a:spcBef>
              <a:spcAft>
                <a:spcPts val="0"/>
              </a:spcAft>
              <a:buNone/>
            </a:pPr>
            <a:r>
              <a:rPr lang="fr" sz="2100">
                <a:solidFill>
                  <a:srgbClr val="FF0000"/>
                </a:solidFill>
                <a:latin typeface="Chelsea Market"/>
                <a:ea typeface="Chelsea Market"/>
                <a:cs typeface="Chelsea Market"/>
                <a:sym typeface="Chelsea Market"/>
              </a:rPr>
              <a:t>7 + 8 = 15</a:t>
            </a:r>
            <a:endParaRPr sz="2100">
              <a:solidFill>
                <a:srgbClr val="FF0000"/>
              </a:solidFill>
              <a:latin typeface="Chelsea Market"/>
              <a:ea typeface="Chelsea Market"/>
              <a:cs typeface="Chelsea Market"/>
              <a:sym typeface="Chelsea Market"/>
            </a:endParaRPr>
          </a:p>
          <a:p>
            <a:pPr marL="0" lvl="0" indent="0" algn="l" rtl="0">
              <a:spcBef>
                <a:spcPts val="0"/>
              </a:spcBef>
              <a:spcAft>
                <a:spcPts val="0"/>
              </a:spcAft>
              <a:buNone/>
            </a:pPr>
            <a:r>
              <a:rPr lang="fr" sz="2100">
                <a:solidFill>
                  <a:srgbClr val="FF0000"/>
                </a:solidFill>
                <a:latin typeface="Chelsea Market"/>
                <a:ea typeface="Chelsea Market"/>
                <a:cs typeface="Chelsea Market"/>
                <a:sym typeface="Chelsea Market"/>
              </a:rPr>
              <a:t>Papa a ramassé 15 pommes.</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
        <p:nvSpPr>
          <p:cNvPr id="382" name="Google Shape;382;p49"/>
          <p:cNvSpPr txBox="1"/>
          <p:nvPr/>
        </p:nvSpPr>
        <p:spPr>
          <a:xfrm>
            <a:off x="815775" y="511575"/>
            <a:ext cx="76047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Les pommes du verger</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Papa a ramassé 7 pommes vertes dans un panier et 8 pommes rouges dans un autre panier.</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de pommes a-t-il ramassé en tout?</a:t>
            </a:r>
            <a:endParaRPr sz="2400">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50"/>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388" name="Google Shape;388;p50"/>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89" name="Google Shape;389;p50"/>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13</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390" name="Google Shape;390;p50"/>
          <p:cNvSpPr txBox="1"/>
          <p:nvPr/>
        </p:nvSpPr>
        <p:spPr>
          <a:xfrm>
            <a:off x="815775" y="511575"/>
            <a:ext cx="7604700" cy="340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Au marché (CE2)</a:t>
            </a:r>
            <a:endParaRPr sz="2400" b="1" u="sng">
              <a:latin typeface="Comic Sans MS"/>
              <a:ea typeface="Comic Sans MS"/>
              <a:cs typeface="Comic Sans MS"/>
              <a:sym typeface="Comic Sans MS"/>
            </a:endParaRPr>
          </a:p>
          <a:p>
            <a:pPr marL="0" lvl="0" indent="0" algn="l" rtl="0">
              <a:spcBef>
                <a:spcPts val="0"/>
              </a:spcBef>
              <a:spcAft>
                <a:spcPts val="0"/>
              </a:spcAft>
              <a:buNone/>
            </a:pPr>
            <a:endParaRPr sz="2400">
              <a:latin typeface="Comic Sans MS"/>
              <a:ea typeface="Comic Sans MS"/>
              <a:cs typeface="Comic Sans MS"/>
              <a:sym typeface="Comic Sans MS"/>
            </a:endParaRPr>
          </a:p>
          <a:p>
            <a:pPr marL="0" lvl="0" indent="0" algn="l" rtl="0">
              <a:spcBef>
                <a:spcPts val="0"/>
              </a:spcBef>
              <a:spcAft>
                <a:spcPts val="0"/>
              </a:spcAft>
              <a:buNone/>
            </a:pPr>
            <a:r>
              <a:rPr lang="fr" sz="2400">
                <a:latin typeface="Comic Sans MS"/>
                <a:ea typeface="Comic Sans MS"/>
                <a:cs typeface="Comic Sans MS"/>
                <a:sym typeface="Comic Sans MS"/>
              </a:rPr>
              <a:t>Monsieur Panier achète une barquette de fraises à 2€50, un kilo de carottes à 3€20 et 2 poivrons à 50 centimes l’un.</a:t>
            </a:r>
            <a:endParaRPr sz="2400">
              <a:latin typeface="Comic Sans MS"/>
              <a:ea typeface="Comic Sans MS"/>
              <a:cs typeface="Comic Sans MS"/>
              <a:sym typeface="Comic Sans MS"/>
            </a:endParaRPr>
          </a:p>
          <a:p>
            <a:pPr marL="0" lvl="0" indent="0" algn="l" rtl="0">
              <a:spcBef>
                <a:spcPts val="0"/>
              </a:spcBef>
              <a:spcAft>
                <a:spcPts val="0"/>
              </a:spcAft>
              <a:buNone/>
            </a:pPr>
            <a:r>
              <a:rPr lang="fr" sz="2400">
                <a:latin typeface="Comic Sans MS"/>
                <a:ea typeface="Comic Sans MS"/>
                <a:cs typeface="Comic Sans MS"/>
                <a:sym typeface="Comic Sans MS"/>
              </a:rPr>
              <a:t>Combien doit-il payer au marchand de fruits et légumes ?</a:t>
            </a:r>
            <a:endParaRPr sz="2400">
              <a:latin typeface="Comic Sans MS"/>
              <a:ea typeface="Comic Sans MS"/>
              <a:cs typeface="Comic Sans MS"/>
              <a:sym typeface="Comic Sans MS"/>
            </a:endParaRPr>
          </a:p>
          <a:p>
            <a:pPr marL="0" lvl="0" indent="0" algn="l" rtl="0">
              <a:spcBef>
                <a:spcPts val="0"/>
              </a:spcBef>
              <a:spcAft>
                <a:spcPts val="0"/>
              </a:spcAft>
              <a:buNone/>
            </a:pPr>
            <a:endParaRPr sz="2400">
              <a:latin typeface="Comic Sans MS"/>
              <a:ea typeface="Comic Sans MS"/>
              <a:cs typeface="Comic Sans MS"/>
              <a:sym typeface="Comic Sans MS"/>
            </a:endParaRPr>
          </a:p>
          <a:p>
            <a:pPr marL="0" lvl="0" indent="0" algn="l" rtl="0">
              <a:spcBef>
                <a:spcPts val="0"/>
              </a:spcBef>
              <a:spcAft>
                <a:spcPts val="0"/>
              </a:spcAft>
              <a:buNone/>
            </a:pPr>
            <a:r>
              <a:rPr lang="fr" sz="1700" i="1">
                <a:latin typeface="Comic Sans MS"/>
                <a:ea typeface="Comic Sans MS"/>
                <a:cs typeface="Comic Sans MS"/>
                <a:sym typeface="Comic Sans MS"/>
              </a:rPr>
              <a:t>Tu peux dessiner les pièces.</a:t>
            </a:r>
            <a:endParaRPr sz="1700" i="1">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1"/>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396" name="Google Shape;396;p51"/>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97" name="Google Shape;397;p51"/>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13</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398" name="Google Shape;398;p51"/>
          <p:cNvSpPr txBox="1"/>
          <p:nvPr/>
        </p:nvSpPr>
        <p:spPr>
          <a:xfrm rot="-1780291">
            <a:off x="-179637" y="1718162"/>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399" name="Google Shape;399;p51"/>
          <p:cNvSpPr txBox="1"/>
          <p:nvPr/>
        </p:nvSpPr>
        <p:spPr>
          <a:xfrm>
            <a:off x="1461600" y="0"/>
            <a:ext cx="66459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1600" b="1" u="sng">
                <a:solidFill>
                  <a:schemeClr val="dk1"/>
                </a:solidFill>
                <a:latin typeface="Comic Sans MS"/>
                <a:ea typeface="Comic Sans MS"/>
                <a:cs typeface="Comic Sans MS"/>
                <a:sym typeface="Comic Sans MS"/>
              </a:rPr>
              <a:t>Au marché (CE2)</a:t>
            </a:r>
            <a:endParaRPr sz="1600" b="1" u="sng">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6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fr" sz="1600">
                <a:solidFill>
                  <a:schemeClr val="dk1"/>
                </a:solidFill>
                <a:latin typeface="Comic Sans MS"/>
                <a:ea typeface="Comic Sans MS"/>
                <a:cs typeface="Comic Sans MS"/>
                <a:sym typeface="Comic Sans MS"/>
              </a:rPr>
              <a:t>Monsieur Panier achète une barquette de fraises à 2€50, un kilo de carottes à 3E20 et 2 poivrons à 50 c l’un.</a:t>
            </a:r>
            <a:endParaRPr sz="16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fr" sz="1600">
                <a:solidFill>
                  <a:schemeClr val="dk1"/>
                </a:solidFill>
                <a:latin typeface="Comic Sans MS"/>
                <a:ea typeface="Comic Sans MS"/>
                <a:cs typeface="Comic Sans MS"/>
                <a:sym typeface="Comic Sans MS"/>
              </a:rPr>
              <a:t>Combien doit-il payer au marchand de fruits et légumes ?</a:t>
            </a:r>
            <a:endParaRPr sz="1600">
              <a:solidFill>
                <a:schemeClr val="dk1"/>
              </a:solidFill>
              <a:latin typeface="Comic Sans MS"/>
              <a:ea typeface="Comic Sans MS"/>
              <a:cs typeface="Comic Sans MS"/>
              <a:sym typeface="Comic Sans MS"/>
            </a:endParaRPr>
          </a:p>
        </p:txBody>
      </p:sp>
      <p:sp>
        <p:nvSpPr>
          <p:cNvPr id="400" name="Google Shape;400;p51"/>
          <p:cNvSpPr txBox="1"/>
          <p:nvPr/>
        </p:nvSpPr>
        <p:spPr>
          <a:xfrm rot="871957">
            <a:off x="7209505" y="435387"/>
            <a:ext cx="1343795" cy="41562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FF0000"/>
              </a:solidFill>
            </a:endParaRPr>
          </a:p>
        </p:txBody>
      </p:sp>
      <p:sp>
        <p:nvSpPr>
          <p:cNvPr id="401" name="Google Shape;401;p51"/>
          <p:cNvSpPr txBox="1"/>
          <p:nvPr/>
        </p:nvSpPr>
        <p:spPr>
          <a:xfrm>
            <a:off x="2353500" y="1552025"/>
            <a:ext cx="4862100" cy="337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fr" sz="2400">
                <a:solidFill>
                  <a:schemeClr val="dk1"/>
                </a:solidFill>
                <a:latin typeface="Comic Sans MS"/>
                <a:ea typeface="Comic Sans MS"/>
                <a:cs typeface="Comic Sans MS"/>
                <a:sym typeface="Comic Sans MS"/>
              </a:rPr>
              <a:t>poivrons : 50 c + 50 c = 1€</a:t>
            </a: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fr" sz="2400">
                <a:solidFill>
                  <a:schemeClr val="dk1"/>
                </a:solidFill>
                <a:latin typeface="Comic Sans MS"/>
                <a:ea typeface="Comic Sans MS"/>
                <a:cs typeface="Comic Sans MS"/>
                <a:sym typeface="Comic Sans MS"/>
              </a:rPr>
              <a:t>2€50 + 3€20 + 1€ = 6€50</a:t>
            </a: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Mr Panier doit payer 6€50.</a:t>
            </a: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56"/>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445" name="Google Shape;445;p56"/>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46" name="Google Shape;446;p56"/>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16</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447" name="Google Shape;447;p56"/>
          <p:cNvSpPr txBox="1"/>
          <p:nvPr/>
        </p:nvSpPr>
        <p:spPr>
          <a:xfrm>
            <a:off x="769650" y="645650"/>
            <a:ext cx="7604700" cy="350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Le double / La monnaie</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Samuel veut acheter deux livres au magasin. Un livre coûte 3€.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va-t-il devoir payer pour ces deux livres ?</a:t>
            </a: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Il n’a qu’un billet de 10€ pour payer ses achats.</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de monnaie le vendeur va-t-il lui rendre ?</a:t>
            </a:r>
            <a:endParaRPr sz="2400">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57"/>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453" name="Google Shape;453;p57"/>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54" name="Google Shape;454;p57"/>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16</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455" name="Google Shape;455;p57"/>
          <p:cNvSpPr txBox="1"/>
          <p:nvPr/>
        </p:nvSpPr>
        <p:spPr>
          <a:xfrm rot="-1780291">
            <a:off x="-192087" y="372862"/>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456" name="Google Shape;456;p57"/>
          <p:cNvSpPr txBox="1"/>
          <p:nvPr/>
        </p:nvSpPr>
        <p:spPr>
          <a:xfrm>
            <a:off x="132900" y="105950"/>
            <a:ext cx="88782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b="1" u="sng">
                <a:solidFill>
                  <a:schemeClr val="dk1"/>
                </a:solidFill>
                <a:latin typeface="Comic Sans MS"/>
                <a:ea typeface="Comic Sans MS"/>
                <a:cs typeface="Comic Sans MS"/>
                <a:sym typeface="Comic Sans MS"/>
              </a:rPr>
              <a:t>Le double / La monnaie</a:t>
            </a:r>
            <a:endParaRPr sz="2400" b="1" u="sng">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Samuel veut acheter deux livres au magasin. Un livre coûte 3€.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Combien va-t-il devoir payer pour ces deux livres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457200" lvl="0" indent="457200" algn="l" rtl="0">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457200" lvl="0" indent="457200" algn="l"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Il n’a qu’un billet de 10€ pour payer ses achats.</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Combien de monnaie le vendeur va-t-il lui rendre ?</a:t>
            </a:r>
            <a:endParaRPr sz="2400">
              <a:latin typeface="Comic Sans MS"/>
              <a:ea typeface="Comic Sans MS"/>
              <a:cs typeface="Comic Sans MS"/>
              <a:sym typeface="Comic Sans MS"/>
            </a:endParaRPr>
          </a:p>
        </p:txBody>
      </p:sp>
      <p:sp>
        <p:nvSpPr>
          <p:cNvPr id="457" name="Google Shape;457;p57"/>
          <p:cNvSpPr txBox="1"/>
          <p:nvPr/>
        </p:nvSpPr>
        <p:spPr>
          <a:xfrm rot="871957">
            <a:off x="7209505" y="435387"/>
            <a:ext cx="1343795" cy="41562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FF0000"/>
              </a:solidFill>
            </a:endParaRPr>
          </a:p>
        </p:txBody>
      </p:sp>
      <p:sp>
        <p:nvSpPr>
          <p:cNvPr id="458" name="Google Shape;458;p57"/>
          <p:cNvSpPr txBox="1"/>
          <p:nvPr/>
        </p:nvSpPr>
        <p:spPr>
          <a:xfrm>
            <a:off x="1936525" y="2381375"/>
            <a:ext cx="48621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3€+3€ = 6€</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10€-6€ = 4€</a:t>
            </a: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58"/>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464" name="Google Shape;464;p58"/>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65" name="Google Shape;465;p58"/>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17</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466" name="Google Shape;466;p58"/>
          <p:cNvSpPr txBox="1"/>
          <p:nvPr/>
        </p:nvSpPr>
        <p:spPr>
          <a:xfrm>
            <a:off x="769650" y="458775"/>
            <a:ext cx="7604700" cy="264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solidFill>
                  <a:srgbClr val="FF0000"/>
                </a:solidFill>
                <a:latin typeface="Comic Sans MS"/>
                <a:ea typeface="Comic Sans MS"/>
                <a:cs typeface="Comic Sans MS"/>
                <a:sym typeface="Comic Sans MS"/>
              </a:rPr>
              <a:t>Problème de distribution/ Représenter une situation par un calcul</a:t>
            </a:r>
            <a:endParaRPr sz="2400" b="1" u="sng">
              <a:solidFill>
                <a:srgbClr val="FF0000"/>
              </a:solidFill>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l" rtl="0">
              <a:spcBef>
                <a:spcPts val="0"/>
              </a:spcBef>
              <a:spcAft>
                <a:spcPts val="0"/>
              </a:spcAft>
              <a:buNone/>
            </a:pPr>
            <a:r>
              <a:rPr lang="fr" sz="2000">
                <a:latin typeface="Comic Sans MS"/>
                <a:ea typeface="Comic Sans MS"/>
                <a:cs typeface="Comic Sans MS"/>
                <a:sym typeface="Comic Sans MS"/>
              </a:rPr>
              <a:t>Lali a cueilli 19 cerises. Elle les distribue à Nino, Ava et Paul. </a:t>
            </a:r>
            <a:endParaRPr sz="2000">
              <a:latin typeface="Comic Sans MS"/>
              <a:ea typeface="Comic Sans MS"/>
              <a:cs typeface="Comic Sans MS"/>
              <a:sym typeface="Comic Sans MS"/>
            </a:endParaRPr>
          </a:p>
          <a:p>
            <a:pPr marL="0" lvl="0" indent="0" algn="l" rtl="0">
              <a:spcBef>
                <a:spcPts val="0"/>
              </a:spcBef>
              <a:spcAft>
                <a:spcPts val="0"/>
              </a:spcAft>
              <a:buNone/>
            </a:pPr>
            <a:r>
              <a:rPr lang="fr" sz="2000">
                <a:latin typeface="Comic Sans MS"/>
                <a:ea typeface="Comic Sans MS"/>
                <a:cs typeface="Comic Sans MS"/>
                <a:sym typeface="Comic Sans MS"/>
              </a:rPr>
              <a:t>Dessine les 19 cerises sur les plateaux et complète le calcul.</a:t>
            </a:r>
            <a:endParaRPr sz="2000">
              <a:latin typeface="Comic Sans MS"/>
              <a:ea typeface="Comic Sans MS"/>
              <a:cs typeface="Comic Sans MS"/>
              <a:sym typeface="Comic Sans MS"/>
            </a:endParaRPr>
          </a:p>
          <a:p>
            <a:pPr marL="0" lvl="0" indent="0" algn="l" rtl="0">
              <a:spcBef>
                <a:spcPts val="0"/>
              </a:spcBef>
              <a:spcAft>
                <a:spcPts val="0"/>
              </a:spcAft>
              <a:buNone/>
            </a:pPr>
            <a:endParaRPr sz="2400">
              <a:latin typeface="Comic Sans MS"/>
              <a:ea typeface="Comic Sans MS"/>
              <a:cs typeface="Comic Sans MS"/>
              <a:sym typeface="Comic Sans MS"/>
            </a:endParaRPr>
          </a:p>
          <a:p>
            <a:pPr marL="0" lvl="0" indent="0" algn="l" rtl="0">
              <a:spcBef>
                <a:spcPts val="0"/>
              </a:spcBef>
              <a:spcAft>
                <a:spcPts val="0"/>
              </a:spcAft>
              <a:buNone/>
            </a:pPr>
            <a:endParaRPr sz="2400">
              <a:latin typeface="Comic Sans MS"/>
              <a:ea typeface="Comic Sans MS"/>
              <a:cs typeface="Comic Sans MS"/>
              <a:sym typeface="Comic Sans MS"/>
            </a:endParaRPr>
          </a:p>
        </p:txBody>
      </p:sp>
      <p:sp>
        <p:nvSpPr>
          <p:cNvPr id="467" name="Google Shape;467;p58"/>
          <p:cNvSpPr/>
          <p:nvPr/>
        </p:nvSpPr>
        <p:spPr>
          <a:xfrm>
            <a:off x="1595875" y="3159425"/>
            <a:ext cx="1250400" cy="959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8"/>
          <p:cNvSpPr txBox="1"/>
          <p:nvPr/>
        </p:nvSpPr>
        <p:spPr>
          <a:xfrm>
            <a:off x="-1380225" y="-78850"/>
            <a:ext cx="621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69" name="Google Shape;469;p58"/>
          <p:cNvSpPr/>
          <p:nvPr/>
        </p:nvSpPr>
        <p:spPr>
          <a:xfrm>
            <a:off x="3590725" y="3008475"/>
            <a:ext cx="1391100" cy="959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p:nvPr/>
        </p:nvSpPr>
        <p:spPr>
          <a:xfrm>
            <a:off x="5855175" y="3008475"/>
            <a:ext cx="1477200" cy="959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8"/>
          <p:cNvSpPr/>
          <p:nvPr/>
        </p:nvSpPr>
        <p:spPr>
          <a:xfrm>
            <a:off x="1272400" y="4419600"/>
            <a:ext cx="6782400" cy="50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        ……………….       +       …………………….  +    ………………………</a:t>
            </a:r>
            <a:r>
              <a:rPr lang="fr" sz="1600"/>
              <a:t>       = 19</a:t>
            </a:r>
            <a:endParaRPr sz="1600"/>
          </a:p>
        </p:txBody>
      </p:sp>
      <p:sp>
        <p:nvSpPr>
          <p:cNvPr id="472" name="Google Shape;472;p58"/>
          <p:cNvSpPr txBox="1"/>
          <p:nvPr/>
        </p:nvSpPr>
        <p:spPr>
          <a:xfrm>
            <a:off x="6953250" y="4772025"/>
            <a:ext cx="5486400" cy="64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p16">
            <a:extLst>
              <a:ext uri="{FF2B5EF4-FFF2-40B4-BE49-F238E27FC236}">
                <a16:creationId xmlns:a16="http://schemas.microsoft.com/office/drawing/2014/main" id="{56F3582E-B911-4969-9D03-5976D1D7A593}"/>
              </a:ext>
            </a:extLst>
          </p:cNvPr>
          <p:cNvSpPr txBox="1"/>
          <p:nvPr/>
        </p:nvSpPr>
        <p:spPr>
          <a:xfrm>
            <a:off x="198474" y="475620"/>
            <a:ext cx="5582692"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b="1" dirty="0"/>
              <a:t>Vous trouverez ici le travail réalisé par vos soins sur le rituel de résolution de problèmes.</a:t>
            </a:r>
          </a:p>
          <a:p>
            <a:pPr marL="0" lvl="0" indent="0" algn="l" rtl="0">
              <a:spcBef>
                <a:spcPts val="0"/>
              </a:spcBef>
              <a:spcAft>
                <a:spcPts val="0"/>
              </a:spcAft>
              <a:buNone/>
            </a:pPr>
            <a:endParaRPr lang="fr" sz="1800" b="1" dirty="0"/>
          </a:p>
          <a:p>
            <a:pPr marL="0" lvl="0" indent="0" algn="l" rtl="0">
              <a:spcBef>
                <a:spcPts val="0"/>
              </a:spcBef>
              <a:spcAft>
                <a:spcPts val="0"/>
              </a:spcAft>
              <a:buNone/>
            </a:pPr>
            <a:r>
              <a:rPr lang="fr" sz="1800" b="1" dirty="0"/>
              <a:t>Nous avons mis les diapos qui avaient été réalisées au cours de la visio ainsi qu’un modèle vierge pour chaque niveau si vous souhaitez le poursuivre ou le faire évoluer pour votre classe.</a:t>
            </a:r>
            <a:endParaRPr sz="1800" b="1" dirty="0"/>
          </a:p>
        </p:txBody>
      </p:sp>
    </p:spTree>
    <p:extLst>
      <p:ext uri="{BB962C8B-B14F-4D97-AF65-F5344CB8AC3E}">
        <p14:creationId xmlns:p14="http://schemas.microsoft.com/office/powerpoint/2010/main" val="159279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59"/>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478" name="Google Shape;478;p59"/>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79" name="Google Shape;479;p59"/>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17</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480" name="Google Shape;480;p59"/>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481" name="Google Shape;481;p59"/>
          <p:cNvSpPr txBox="1"/>
          <p:nvPr/>
        </p:nvSpPr>
        <p:spPr>
          <a:xfrm>
            <a:off x="1728325" y="0"/>
            <a:ext cx="6645900" cy="221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solidFill>
                  <a:srgbClr val="FF0000"/>
                </a:solidFill>
                <a:latin typeface="Comic Sans MS"/>
                <a:ea typeface="Comic Sans MS"/>
                <a:cs typeface="Comic Sans MS"/>
                <a:sym typeface="Comic Sans MS"/>
              </a:rPr>
              <a:t>Problème de distribution/ Représenter une situation par un calcul</a:t>
            </a:r>
            <a:endParaRPr sz="2400" b="1" u="sng">
              <a:solidFill>
                <a:srgbClr val="FF0000"/>
              </a:solidFill>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l" rtl="0">
              <a:spcBef>
                <a:spcPts val="0"/>
              </a:spcBef>
              <a:spcAft>
                <a:spcPts val="0"/>
              </a:spcAft>
              <a:buNone/>
            </a:pPr>
            <a:r>
              <a:rPr lang="fr" sz="2000">
                <a:latin typeface="Comic Sans MS"/>
                <a:ea typeface="Comic Sans MS"/>
                <a:cs typeface="Comic Sans MS"/>
                <a:sym typeface="Comic Sans MS"/>
              </a:rPr>
              <a:t>Lali a cueilli 19 cerises. Elle les distribue à Nino, Ava et Paul. Dessine les 19 cerises sur les plateaux et complète le calcul.</a:t>
            </a:r>
            <a:endParaRPr sz="2000">
              <a:latin typeface="Comic Sans MS"/>
              <a:ea typeface="Comic Sans MS"/>
              <a:cs typeface="Comic Sans MS"/>
              <a:sym typeface="Comic Sans MS"/>
            </a:endParaRPr>
          </a:p>
        </p:txBody>
      </p:sp>
      <p:sp>
        <p:nvSpPr>
          <p:cNvPr id="482" name="Google Shape;482;p59"/>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483" name="Google Shape;483;p59"/>
          <p:cNvSpPr txBox="1"/>
          <p:nvPr/>
        </p:nvSpPr>
        <p:spPr>
          <a:xfrm>
            <a:off x="2364350" y="2770500"/>
            <a:ext cx="4862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
        <p:nvSpPr>
          <p:cNvPr id="484" name="Google Shape;484;p59"/>
          <p:cNvSpPr/>
          <p:nvPr/>
        </p:nvSpPr>
        <p:spPr>
          <a:xfrm>
            <a:off x="981250" y="2630050"/>
            <a:ext cx="13830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9"/>
          <p:cNvSpPr/>
          <p:nvPr/>
        </p:nvSpPr>
        <p:spPr>
          <a:xfrm>
            <a:off x="3418200" y="2571750"/>
            <a:ext cx="1578900" cy="9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9"/>
          <p:cNvSpPr/>
          <p:nvPr/>
        </p:nvSpPr>
        <p:spPr>
          <a:xfrm>
            <a:off x="5758125" y="2571750"/>
            <a:ext cx="1714500" cy="9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9"/>
          <p:cNvSpPr/>
          <p:nvPr/>
        </p:nvSpPr>
        <p:spPr>
          <a:xfrm>
            <a:off x="485225" y="4151450"/>
            <a:ext cx="7612800" cy="4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400">
                <a:solidFill>
                  <a:srgbClr val="FF0000"/>
                </a:solidFill>
              </a:rPr>
              <a:t>10 + 5 + 4 = 19</a:t>
            </a:r>
            <a:endParaRPr sz="240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60"/>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493" name="Google Shape;493;p60"/>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94" name="Google Shape;494;p60"/>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18</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495" name="Google Shape;495;p60"/>
          <p:cNvSpPr txBox="1"/>
          <p:nvPr/>
        </p:nvSpPr>
        <p:spPr>
          <a:xfrm>
            <a:off x="815775" y="511575"/>
            <a:ext cx="7604700" cy="424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Vive le printemps!</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Un jardinier attendait le retour du printemps avec impatience.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Aujourd’hui il doit s’occuper des salades.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Dans son jardin, il pourra planter 2 lignes de 8 salades chacunes.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Il a acheté 17 salades.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En aura-t-il assez?</a:t>
            </a: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61"/>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501" name="Google Shape;501;p61"/>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02" name="Google Shape;502;p61"/>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18</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503" name="Google Shape;503;p61"/>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504" name="Google Shape;504;p61"/>
          <p:cNvSpPr txBox="1"/>
          <p:nvPr/>
        </p:nvSpPr>
        <p:spPr>
          <a:xfrm>
            <a:off x="1728325" y="0"/>
            <a:ext cx="6645900" cy="215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VIVE LE PRINTEMPS!</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1600">
                <a:solidFill>
                  <a:schemeClr val="dk1"/>
                </a:solidFill>
                <a:latin typeface="Comic Sans MS"/>
                <a:ea typeface="Comic Sans MS"/>
                <a:cs typeface="Comic Sans MS"/>
                <a:sym typeface="Comic Sans MS"/>
              </a:rPr>
              <a:t>Un jardinier attendait le retour du printemps avec impatience. </a:t>
            </a: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1600">
                <a:solidFill>
                  <a:schemeClr val="dk1"/>
                </a:solidFill>
                <a:latin typeface="Comic Sans MS"/>
                <a:ea typeface="Comic Sans MS"/>
                <a:cs typeface="Comic Sans MS"/>
                <a:sym typeface="Comic Sans MS"/>
              </a:rPr>
              <a:t>Aujourd’hui il doit s’occuper des salades. </a:t>
            </a: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1600">
                <a:solidFill>
                  <a:schemeClr val="dk1"/>
                </a:solidFill>
                <a:latin typeface="Comic Sans MS"/>
                <a:ea typeface="Comic Sans MS"/>
                <a:cs typeface="Comic Sans MS"/>
                <a:sym typeface="Comic Sans MS"/>
              </a:rPr>
              <a:t>Dans son jardin, il pourra planter 2 lignes de 8 salades chacunes. </a:t>
            </a: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1600">
                <a:solidFill>
                  <a:schemeClr val="dk1"/>
                </a:solidFill>
                <a:latin typeface="Comic Sans MS"/>
                <a:ea typeface="Comic Sans MS"/>
                <a:cs typeface="Comic Sans MS"/>
                <a:sym typeface="Comic Sans MS"/>
              </a:rPr>
              <a:t>Il a acheté 17 salades. </a:t>
            </a: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1600">
                <a:solidFill>
                  <a:schemeClr val="dk1"/>
                </a:solidFill>
                <a:latin typeface="Comic Sans MS"/>
                <a:ea typeface="Comic Sans MS"/>
                <a:cs typeface="Comic Sans MS"/>
                <a:sym typeface="Comic Sans MS"/>
              </a:rPr>
              <a:t>En aura-t-il assez?</a:t>
            </a:r>
            <a:endParaRPr sz="1600">
              <a:latin typeface="Comic Sans MS"/>
              <a:ea typeface="Comic Sans MS"/>
              <a:cs typeface="Comic Sans MS"/>
              <a:sym typeface="Comic Sans MS"/>
            </a:endParaRPr>
          </a:p>
        </p:txBody>
      </p:sp>
      <p:sp>
        <p:nvSpPr>
          <p:cNvPr id="505" name="Google Shape;505;p61"/>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506" name="Google Shape;506;p61"/>
          <p:cNvSpPr txBox="1"/>
          <p:nvPr/>
        </p:nvSpPr>
        <p:spPr>
          <a:xfrm>
            <a:off x="2364350" y="2770500"/>
            <a:ext cx="6009900" cy="143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300">
                <a:solidFill>
                  <a:srgbClr val="FF0000"/>
                </a:solidFill>
                <a:latin typeface="Chelsea Market"/>
                <a:ea typeface="Chelsea Market"/>
                <a:cs typeface="Chelsea Market"/>
                <a:sym typeface="Chelsea Market"/>
              </a:rPr>
              <a:t>-schématisation</a:t>
            </a:r>
            <a:endParaRPr sz="13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1300">
                <a:solidFill>
                  <a:srgbClr val="FF0000"/>
                </a:solidFill>
                <a:latin typeface="Chelsea Market"/>
                <a:ea typeface="Chelsea Market"/>
                <a:cs typeface="Chelsea Market"/>
                <a:sym typeface="Chelsea Market"/>
              </a:rPr>
              <a:t>-utilsation des tables de multiplication ou des doubles</a:t>
            </a:r>
            <a:endParaRPr sz="13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1300">
                <a:solidFill>
                  <a:srgbClr val="FF0000"/>
                </a:solidFill>
                <a:latin typeface="Chelsea Market"/>
                <a:ea typeface="Chelsea Market"/>
                <a:cs typeface="Chelsea Market"/>
                <a:sym typeface="Chelsea Market"/>
              </a:rPr>
              <a:t>- résolution addition à trous ou soustraction en ligne</a:t>
            </a:r>
            <a:endParaRPr sz="13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62"/>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512" name="Google Shape;512;p62"/>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13" name="Google Shape;513;p62"/>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19</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514" name="Google Shape;514;p62"/>
          <p:cNvSpPr txBox="1"/>
          <p:nvPr/>
        </p:nvSpPr>
        <p:spPr>
          <a:xfrm>
            <a:off x="815775" y="511575"/>
            <a:ext cx="76047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La chasse aux oeufs</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Julie et Sophie vont à la chasse aux oeufs.</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Julie a trouvé 5 oeufs cachés.</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Sophie en a trouvé 4.</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d’oeufs ont-elles trouvé en tout?</a:t>
            </a:r>
            <a:endParaRPr sz="2400">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63"/>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520" name="Google Shape;520;p63"/>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21" name="Google Shape;521;p63"/>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19</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522" name="Google Shape;522;p63"/>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523" name="Google Shape;523;p63"/>
          <p:cNvSpPr txBox="1"/>
          <p:nvPr/>
        </p:nvSpPr>
        <p:spPr>
          <a:xfrm>
            <a:off x="1728325" y="0"/>
            <a:ext cx="6645900" cy="350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b="1" u="sng">
                <a:solidFill>
                  <a:schemeClr val="dk1"/>
                </a:solidFill>
                <a:latin typeface="Comic Sans MS"/>
                <a:ea typeface="Comic Sans MS"/>
                <a:cs typeface="Comic Sans MS"/>
                <a:sym typeface="Comic Sans MS"/>
              </a:rPr>
              <a:t>La chasse aux oeufs</a:t>
            </a:r>
            <a:endParaRPr sz="2400" b="1" u="sng">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Julie et Sophie vont à la chasse aux oeufs.</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Julie a trouvé 5 oeufs cachés.</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Sophie en a trouvé 4.</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Combien d’oeufs ont-elles trouvé en tout?</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 </a:t>
            </a:r>
            <a:endParaRPr sz="2400">
              <a:latin typeface="Comic Sans MS"/>
              <a:ea typeface="Comic Sans MS"/>
              <a:cs typeface="Comic Sans MS"/>
              <a:sym typeface="Comic Sans MS"/>
            </a:endParaRPr>
          </a:p>
        </p:txBody>
      </p:sp>
      <p:sp>
        <p:nvSpPr>
          <p:cNvPr id="524" name="Google Shape;524;p63"/>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525" name="Google Shape;525;p63"/>
          <p:cNvSpPr txBox="1"/>
          <p:nvPr/>
        </p:nvSpPr>
        <p:spPr>
          <a:xfrm>
            <a:off x="2364350" y="2770500"/>
            <a:ext cx="4862100" cy="180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5 + 4 = 9</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Elles ont trouvé 9 oeufs en tout.</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64"/>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531" name="Google Shape;531;p64"/>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32" name="Google Shape;532;p64"/>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20</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533" name="Google Shape;533;p64"/>
          <p:cNvSpPr txBox="1"/>
          <p:nvPr/>
        </p:nvSpPr>
        <p:spPr>
          <a:xfrm>
            <a:off x="880475" y="500800"/>
            <a:ext cx="7604700" cy="215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solidFill>
                  <a:srgbClr val="FF0000"/>
                </a:solidFill>
                <a:latin typeface="Comic Sans MS"/>
                <a:ea typeface="Comic Sans MS"/>
                <a:cs typeface="Comic Sans MS"/>
                <a:sym typeface="Comic Sans MS"/>
              </a:rPr>
              <a:t>Problème du champ multiplicatif</a:t>
            </a:r>
            <a:endParaRPr sz="2400">
              <a:solidFill>
                <a:srgbClr val="FF0000"/>
              </a:solidFill>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just" rtl="0">
              <a:spcBef>
                <a:spcPts val="0"/>
              </a:spcBef>
              <a:spcAft>
                <a:spcPts val="0"/>
              </a:spcAft>
              <a:buNone/>
            </a:pPr>
            <a:r>
              <a:rPr lang="fr" sz="2000">
                <a:latin typeface="Comic Sans MS"/>
                <a:ea typeface="Comic Sans MS"/>
                <a:cs typeface="Comic Sans MS"/>
                <a:sym typeface="Comic Sans MS"/>
              </a:rPr>
              <a:t>Dans le jardin, il y a 3 poules et 6 chats. Sacha les dessine.</a:t>
            </a:r>
            <a:endParaRPr sz="2000">
              <a:latin typeface="Comic Sans MS"/>
              <a:ea typeface="Comic Sans MS"/>
              <a:cs typeface="Comic Sans MS"/>
              <a:sym typeface="Comic Sans MS"/>
            </a:endParaRPr>
          </a:p>
          <a:p>
            <a:pPr marL="0" lvl="0" indent="0" algn="just" rtl="0">
              <a:spcBef>
                <a:spcPts val="0"/>
              </a:spcBef>
              <a:spcAft>
                <a:spcPts val="0"/>
              </a:spcAft>
              <a:buNone/>
            </a:pPr>
            <a:r>
              <a:rPr lang="fr" sz="2000">
                <a:latin typeface="Comic Sans MS"/>
                <a:ea typeface="Comic Sans MS"/>
                <a:cs typeface="Comic Sans MS"/>
                <a:sym typeface="Comic Sans MS"/>
              </a:rPr>
              <a:t>Combien de têtes et de pattes dessine-t-il?</a:t>
            </a:r>
            <a:endParaRPr sz="2000">
              <a:latin typeface="Comic Sans MS"/>
              <a:ea typeface="Comic Sans MS"/>
              <a:cs typeface="Comic Sans MS"/>
              <a:sym typeface="Comic Sans MS"/>
            </a:endParaRPr>
          </a:p>
          <a:p>
            <a:pPr marL="0" lvl="0" indent="0" algn="ctr" rtl="0">
              <a:spcBef>
                <a:spcPts val="0"/>
              </a:spcBef>
              <a:spcAft>
                <a:spcPts val="0"/>
              </a:spcAft>
              <a:buNone/>
            </a:pPr>
            <a:endParaRPr sz="2000">
              <a:latin typeface="Comic Sans MS"/>
              <a:ea typeface="Comic Sans MS"/>
              <a:cs typeface="Comic Sans MS"/>
              <a:sym typeface="Comic Sans MS"/>
            </a:endParaRPr>
          </a:p>
          <a:p>
            <a:pPr marL="0" lvl="0" indent="0" algn="ctr" rtl="0">
              <a:spcBef>
                <a:spcPts val="0"/>
              </a:spcBef>
              <a:spcAft>
                <a:spcPts val="0"/>
              </a:spcAft>
              <a:buNone/>
            </a:pPr>
            <a:r>
              <a:rPr lang="fr" sz="2000">
                <a:latin typeface="Comic Sans MS"/>
                <a:ea typeface="Comic Sans MS"/>
                <a:cs typeface="Comic Sans MS"/>
                <a:sym typeface="Comic Sans MS"/>
              </a:rPr>
              <a:t>Sur ton ardoise , schématise et /ou écrit un calcul.</a:t>
            </a:r>
            <a:endParaRPr sz="2000">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65"/>
          <p:cNvPicPr preferRelativeResize="0"/>
          <p:nvPr/>
        </p:nvPicPr>
        <p:blipFill>
          <a:blip r:embed="rId3">
            <a:alphaModFix/>
          </a:blip>
          <a:stretch>
            <a:fillRect/>
          </a:stretch>
        </p:blipFill>
        <p:spPr>
          <a:xfrm>
            <a:off x="-140175" y="0"/>
            <a:ext cx="9235450" cy="5143500"/>
          </a:xfrm>
          <a:prstGeom prst="rect">
            <a:avLst/>
          </a:prstGeom>
          <a:noFill/>
          <a:ln>
            <a:noFill/>
          </a:ln>
        </p:spPr>
      </p:pic>
      <p:sp>
        <p:nvSpPr>
          <p:cNvPr id="539" name="Google Shape;539;p65"/>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40" name="Google Shape;540;p65"/>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20</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541" name="Google Shape;541;p65"/>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542" name="Google Shape;542;p65"/>
          <p:cNvSpPr txBox="1"/>
          <p:nvPr/>
        </p:nvSpPr>
        <p:spPr>
          <a:xfrm>
            <a:off x="1728325" y="0"/>
            <a:ext cx="6645900" cy="283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b="1" u="sng">
                <a:solidFill>
                  <a:schemeClr val="dk1"/>
                </a:solidFill>
                <a:latin typeface="Comic Sans MS"/>
                <a:ea typeface="Comic Sans MS"/>
                <a:cs typeface="Comic Sans MS"/>
                <a:sym typeface="Comic Sans MS"/>
              </a:rPr>
              <a:t>Problème du champ multiplicatif</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0" lvl="0" indent="0" algn="just" rtl="0">
              <a:spcBef>
                <a:spcPts val="0"/>
              </a:spcBef>
              <a:spcAft>
                <a:spcPts val="0"/>
              </a:spcAft>
              <a:buClr>
                <a:schemeClr val="dk1"/>
              </a:buClr>
              <a:buSzPts val="1100"/>
              <a:buFont typeface="Arial"/>
              <a:buNone/>
            </a:pPr>
            <a:r>
              <a:rPr lang="fr" sz="2000">
                <a:solidFill>
                  <a:schemeClr val="dk1"/>
                </a:solidFill>
                <a:latin typeface="Comic Sans MS"/>
                <a:ea typeface="Comic Sans MS"/>
                <a:cs typeface="Comic Sans MS"/>
                <a:sym typeface="Comic Sans MS"/>
              </a:rPr>
              <a:t>Dans le jardin, il y a 3 poules et 6 chats. Sacha les dessine.</a:t>
            </a:r>
            <a:endParaRPr sz="2000">
              <a:solidFill>
                <a:schemeClr val="dk1"/>
              </a:solidFill>
              <a:latin typeface="Comic Sans MS"/>
              <a:ea typeface="Comic Sans MS"/>
              <a:cs typeface="Comic Sans MS"/>
              <a:sym typeface="Comic Sans MS"/>
            </a:endParaRPr>
          </a:p>
          <a:p>
            <a:pPr marL="0" lvl="0" indent="0" algn="just" rtl="0">
              <a:spcBef>
                <a:spcPts val="0"/>
              </a:spcBef>
              <a:spcAft>
                <a:spcPts val="0"/>
              </a:spcAft>
              <a:buClr>
                <a:schemeClr val="dk1"/>
              </a:buClr>
              <a:buSzPts val="1100"/>
              <a:buFont typeface="Arial"/>
              <a:buNone/>
            </a:pPr>
            <a:r>
              <a:rPr lang="fr" sz="2000">
                <a:solidFill>
                  <a:schemeClr val="dk1"/>
                </a:solidFill>
                <a:latin typeface="Comic Sans MS"/>
                <a:ea typeface="Comic Sans MS"/>
                <a:cs typeface="Comic Sans MS"/>
                <a:sym typeface="Comic Sans MS"/>
              </a:rPr>
              <a:t>Combien de têtes et de pattes dessine-t-il?</a:t>
            </a:r>
            <a:endParaRPr sz="20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0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000">
                <a:solidFill>
                  <a:schemeClr val="dk1"/>
                </a:solidFill>
                <a:latin typeface="Comic Sans MS"/>
                <a:ea typeface="Comic Sans MS"/>
                <a:cs typeface="Comic Sans MS"/>
                <a:sym typeface="Comic Sans MS"/>
              </a:rPr>
              <a:t>Sur ton ardoise , schématise et /ou écrit un calcul.</a:t>
            </a:r>
            <a:endParaRPr sz="2000">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sz="2400" b="1" u="sng">
              <a:latin typeface="Comic Sans MS"/>
              <a:ea typeface="Comic Sans MS"/>
              <a:cs typeface="Comic Sans MS"/>
              <a:sym typeface="Comic Sans MS"/>
            </a:endParaRPr>
          </a:p>
        </p:txBody>
      </p:sp>
      <p:sp>
        <p:nvSpPr>
          <p:cNvPr id="543" name="Google Shape;543;p65"/>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544" name="Google Shape;544;p65"/>
          <p:cNvSpPr txBox="1"/>
          <p:nvPr/>
        </p:nvSpPr>
        <p:spPr>
          <a:xfrm>
            <a:off x="-140175" y="2727350"/>
            <a:ext cx="94998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u="sng">
                <a:solidFill>
                  <a:srgbClr val="FF0000"/>
                </a:solidFill>
                <a:latin typeface="Chelsea Market"/>
                <a:ea typeface="Chelsea Market"/>
                <a:cs typeface="Chelsea Market"/>
                <a:sym typeface="Chelsea Market"/>
              </a:rPr>
              <a:t>pattes</a:t>
            </a:r>
            <a:r>
              <a:rPr lang="fr" sz="2100">
                <a:solidFill>
                  <a:srgbClr val="FF0000"/>
                </a:solidFill>
                <a:latin typeface="Chelsea Market"/>
                <a:ea typeface="Chelsea Market"/>
                <a:cs typeface="Chelsea Market"/>
                <a:sym typeface="Chelsea Market"/>
              </a:rPr>
              <a:t>: 2 + 2 + 2 +4 +4+4+4+4+4=30</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u="sng">
                <a:solidFill>
                  <a:srgbClr val="FF0000"/>
                </a:solidFill>
                <a:latin typeface="Chelsea Market"/>
                <a:ea typeface="Chelsea Market"/>
                <a:cs typeface="Chelsea Market"/>
                <a:sym typeface="Chelsea Market"/>
              </a:rPr>
              <a:t>têtes</a:t>
            </a:r>
            <a:r>
              <a:rPr lang="fr" sz="2100">
                <a:solidFill>
                  <a:srgbClr val="FF0000"/>
                </a:solidFill>
                <a:latin typeface="Chelsea Market"/>
                <a:ea typeface="Chelsea Market"/>
                <a:cs typeface="Chelsea Market"/>
                <a:sym typeface="Chelsea Market"/>
              </a:rPr>
              <a:t>: 3 + 6 = 9</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en CE1 : utilisation tables de multiplication</a:t>
            </a:r>
            <a:endParaRPr sz="2100">
              <a:solidFill>
                <a:srgbClr val="FF0000"/>
              </a:solidFill>
              <a:latin typeface="Chelsea Market"/>
              <a:ea typeface="Chelsea Market"/>
              <a:cs typeface="Chelsea Market"/>
              <a:sym typeface="Chelsea Market"/>
            </a:endParaRPr>
          </a:p>
        </p:txBody>
      </p:sp>
      <p:sp>
        <p:nvSpPr>
          <p:cNvPr id="545" name="Google Shape;545;p65"/>
          <p:cNvSpPr/>
          <p:nvPr/>
        </p:nvSpPr>
        <p:spPr>
          <a:xfrm>
            <a:off x="420550" y="4054425"/>
            <a:ext cx="8356800" cy="89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b="1" u="sng">
                <a:solidFill>
                  <a:srgbClr val="FF0000"/>
                </a:solidFill>
              </a:rPr>
              <a:t>Phrase réponse:</a:t>
            </a:r>
            <a:r>
              <a:rPr lang="fr">
                <a:solidFill>
                  <a:srgbClr val="FF0000"/>
                </a:solidFill>
              </a:rPr>
              <a:t>  Il dessine 9 têtes et 30 pattes</a:t>
            </a:r>
            <a:r>
              <a:rPr lang="f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pic>
        <p:nvPicPr>
          <p:cNvPr id="835" name="Google Shape;835;p96"/>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836" name="Google Shape;836;p96"/>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37" name="Google Shape;837;p96"/>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36</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838" name="Google Shape;838;p96"/>
          <p:cNvSpPr txBox="1"/>
          <p:nvPr/>
        </p:nvSpPr>
        <p:spPr>
          <a:xfrm>
            <a:off x="815775" y="511575"/>
            <a:ext cx="76047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Passages de bus</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Ce matin, le bus s’est arrêté deux fois. La première fois il a pris 26 passagers, la seconde fois il en a pris 35. </a:t>
            </a: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de passagers le bus a -t-il pris en tout ? </a:t>
            </a:r>
            <a:endParaRPr sz="2400">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pic>
        <p:nvPicPr>
          <p:cNvPr id="843" name="Google Shape;843;p97"/>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844" name="Google Shape;844;p97"/>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45" name="Google Shape;845;p97"/>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36</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846" name="Google Shape;846;p97"/>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847" name="Google Shape;847;p97"/>
          <p:cNvSpPr txBox="1"/>
          <p:nvPr/>
        </p:nvSpPr>
        <p:spPr>
          <a:xfrm>
            <a:off x="1728325" y="0"/>
            <a:ext cx="6645900" cy="314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Passages de bus</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Ce matin, le bus s’est arrêté deux fois. La première fois il a pris 26 passagers, la seconde fois il en a pris 35.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Combien de passagers le bus a -t-il pris en tout ? </a:t>
            </a:r>
            <a:endParaRPr sz="2400">
              <a:latin typeface="Comic Sans MS"/>
              <a:ea typeface="Comic Sans MS"/>
              <a:cs typeface="Comic Sans MS"/>
              <a:sym typeface="Comic Sans MS"/>
            </a:endParaRPr>
          </a:p>
        </p:txBody>
      </p:sp>
      <p:sp>
        <p:nvSpPr>
          <p:cNvPr id="848" name="Google Shape;848;p97"/>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849" name="Google Shape;849;p97"/>
          <p:cNvSpPr txBox="1"/>
          <p:nvPr/>
        </p:nvSpPr>
        <p:spPr>
          <a:xfrm>
            <a:off x="2364350" y="2770500"/>
            <a:ext cx="4862100" cy="2447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26 + 35= 61</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Le bus a pris 61 passagers en tout. </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p98"/>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855" name="Google Shape;855;p98"/>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56" name="Google Shape;856;p98"/>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37</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857" name="Google Shape;857;p98"/>
          <p:cNvSpPr txBox="1"/>
          <p:nvPr/>
        </p:nvSpPr>
        <p:spPr>
          <a:xfrm>
            <a:off x="815775" y="511575"/>
            <a:ext cx="76047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Les oeufs en chocolat:</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La maîtresse a organisé une chasse à l’oeuf.</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Le premier groupe a trouvé 9 oeufs, le second groupe 11 oeufs et le troisième groupe 13 oeufs. </a:t>
            </a: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les élèves ont-ils ramasé d’oeufs en tout?</a:t>
            </a:r>
            <a:endParaRPr sz="24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4"/>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134" name="Google Shape;134;p24"/>
          <p:cNvSpPr txBox="1"/>
          <p:nvPr/>
        </p:nvSpPr>
        <p:spPr>
          <a:xfrm>
            <a:off x="1461600" y="245450"/>
            <a:ext cx="4808700" cy="116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5" name="Google Shape;135;p24"/>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0</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136" name="Google Shape;136;p24"/>
          <p:cNvSpPr txBox="1"/>
          <p:nvPr/>
        </p:nvSpPr>
        <p:spPr>
          <a:xfrm>
            <a:off x="815775" y="511575"/>
            <a:ext cx="76047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Les billes</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Marc a 128 billes  dans sa boite.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Il en ajoute d’autres.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Maintenant, il en a 150.</a:t>
            </a: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de billes a-t-il ajoutées? </a:t>
            </a:r>
            <a:endParaRPr sz="2400">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99"/>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863" name="Google Shape;863;p99"/>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4" name="Google Shape;864;p99"/>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37</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865" name="Google Shape;865;p99"/>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866" name="Google Shape;866;p99"/>
          <p:cNvSpPr txBox="1"/>
          <p:nvPr/>
        </p:nvSpPr>
        <p:spPr>
          <a:xfrm>
            <a:off x="1728325" y="0"/>
            <a:ext cx="6645900" cy="387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b="1" u="sng">
                <a:solidFill>
                  <a:schemeClr val="dk1"/>
                </a:solidFill>
                <a:latin typeface="Comic Sans MS"/>
                <a:ea typeface="Comic Sans MS"/>
                <a:cs typeface="Comic Sans MS"/>
                <a:sym typeface="Comic Sans MS"/>
              </a:rPr>
              <a:t>Les oeufs en chocolat:</a:t>
            </a:r>
            <a:endParaRPr sz="2400" b="1" u="sng">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La maîtresse a organisé une chasse à l’oeuf.</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Le premier groupe a trouvé 9 oeufs, le second groupe 11 oeufs et le troisième groupe 13 oeufs.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Combien les élèves ont-ils ramasé d’oeufs en tout?</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sz="2400" b="1" u="sng">
              <a:latin typeface="Comic Sans MS"/>
              <a:ea typeface="Comic Sans MS"/>
              <a:cs typeface="Comic Sans MS"/>
              <a:sym typeface="Comic Sans MS"/>
            </a:endParaRPr>
          </a:p>
        </p:txBody>
      </p:sp>
      <p:sp>
        <p:nvSpPr>
          <p:cNvPr id="867" name="Google Shape;867;p99"/>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868" name="Google Shape;868;p99"/>
          <p:cNvSpPr txBox="1"/>
          <p:nvPr/>
        </p:nvSpPr>
        <p:spPr>
          <a:xfrm>
            <a:off x="2340375" y="3441925"/>
            <a:ext cx="48621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correction du problème</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9+11+13= 33</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pic>
        <p:nvPicPr>
          <p:cNvPr id="911" name="Google Shape;911;p104"/>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912" name="Google Shape;912;p104"/>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3" name="Google Shape;913;p104"/>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40</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914" name="Google Shape;914;p104"/>
          <p:cNvSpPr txBox="1"/>
          <p:nvPr/>
        </p:nvSpPr>
        <p:spPr>
          <a:xfrm>
            <a:off x="815775" y="511575"/>
            <a:ext cx="76047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Au cinéma</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Dans la salle de cinéma, il y a 54 spectateurs au premier rang et 25 au second rang.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y a -t-il de spectateurs dans la salle ? </a:t>
            </a:r>
            <a:endParaRPr sz="2400">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105"/>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920" name="Google Shape;920;p105"/>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21" name="Google Shape;921;p105"/>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40</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922" name="Google Shape;922;p105"/>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923" name="Google Shape;923;p105"/>
          <p:cNvSpPr txBox="1"/>
          <p:nvPr/>
        </p:nvSpPr>
        <p:spPr>
          <a:xfrm>
            <a:off x="1728325" y="0"/>
            <a:ext cx="66459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b="1" u="sng">
                <a:solidFill>
                  <a:schemeClr val="dk1"/>
                </a:solidFill>
                <a:latin typeface="Comic Sans MS"/>
                <a:ea typeface="Comic Sans MS"/>
                <a:cs typeface="Comic Sans MS"/>
                <a:sym typeface="Comic Sans MS"/>
              </a:rPr>
              <a:t>Au cinéma</a:t>
            </a:r>
            <a:endParaRPr sz="2400" b="1" u="sng">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Dans la salle de cinéma, il y a 54 spectateurs au premier rang et 25 au second rang.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Combien y a -t-il de spectateurs dans la salle ? </a:t>
            </a:r>
            <a:endParaRPr sz="2400" b="1" u="sng">
              <a:latin typeface="Comic Sans MS"/>
              <a:ea typeface="Comic Sans MS"/>
              <a:cs typeface="Comic Sans MS"/>
              <a:sym typeface="Comic Sans MS"/>
            </a:endParaRPr>
          </a:p>
        </p:txBody>
      </p:sp>
      <p:sp>
        <p:nvSpPr>
          <p:cNvPr id="924" name="Google Shape;924;p105"/>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925" name="Google Shape;925;p105"/>
          <p:cNvSpPr txBox="1"/>
          <p:nvPr/>
        </p:nvSpPr>
        <p:spPr>
          <a:xfrm>
            <a:off x="2355425" y="2725925"/>
            <a:ext cx="48621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54 + 25= 79 </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Il y a 79 spectateurs dans la salle de cinéma. </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pic>
        <p:nvPicPr>
          <p:cNvPr id="892" name="Google Shape;892;p102"/>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893" name="Google Shape;893;p102"/>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94" name="Google Shape;894;p102"/>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dirty="0">
                <a:solidFill>
                  <a:srgbClr val="741B47"/>
                </a:solidFill>
                <a:latin typeface="Princess Sofia"/>
                <a:ea typeface="Princess Sofia"/>
                <a:cs typeface="Princess Sofia"/>
                <a:sym typeface="Princess Sofia"/>
              </a:rPr>
              <a:t>Problème  </a:t>
            </a:r>
            <a:r>
              <a:rPr lang="fr-FR" sz="2300" b="1" dirty="0">
                <a:solidFill>
                  <a:srgbClr val="741B47"/>
                </a:solidFill>
                <a:latin typeface="Princess Sofia"/>
                <a:ea typeface="Princess Sofia"/>
                <a:cs typeface="Princess Sofia"/>
                <a:sym typeface="Princess Sofia"/>
              </a:rPr>
              <a:t>vierge</a:t>
            </a:r>
            <a:endParaRPr sz="2300" b="1" dirty="0">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dirty="0">
              <a:solidFill>
                <a:srgbClr val="741B47"/>
              </a:solidFill>
              <a:latin typeface="Princess Sofia"/>
              <a:ea typeface="Princess Sofia"/>
              <a:cs typeface="Princess Sofia"/>
              <a:sym typeface="Princess Sofia"/>
            </a:endParaRPr>
          </a:p>
        </p:txBody>
      </p:sp>
      <p:sp>
        <p:nvSpPr>
          <p:cNvPr id="895" name="Google Shape;895;p102"/>
          <p:cNvSpPr txBox="1"/>
          <p:nvPr/>
        </p:nvSpPr>
        <p:spPr>
          <a:xfrm>
            <a:off x="815775" y="511575"/>
            <a:ext cx="76047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titre du problème</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problème</a:t>
            </a:r>
            <a:endParaRPr sz="2400">
              <a:latin typeface="Comic Sans MS"/>
              <a:ea typeface="Comic Sans MS"/>
              <a:cs typeface="Comic Sans MS"/>
              <a:sym typeface="Comic Sans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pic>
        <p:nvPicPr>
          <p:cNvPr id="900" name="Google Shape;900;p103"/>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901" name="Google Shape;901;p103"/>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02" name="Google Shape;902;p103"/>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dirty="0">
                <a:solidFill>
                  <a:srgbClr val="741B47"/>
                </a:solidFill>
                <a:latin typeface="Princess Sofia"/>
                <a:ea typeface="Princess Sofia"/>
                <a:cs typeface="Princess Sofia"/>
                <a:sym typeface="Princess Sofia"/>
              </a:rPr>
              <a:t>Problème vierge</a:t>
            </a:r>
            <a:endParaRPr sz="2300" b="1" dirty="0">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dirty="0">
              <a:solidFill>
                <a:srgbClr val="741B47"/>
              </a:solidFill>
              <a:latin typeface="Princess Sofia"/>
              <a:ea typeface="Princess Sofia"/>
              <a:cs typeface="Princess Sofia"/>
              <a:sym typeface="Princess Sofia"/>
            </a:endParaRPr>
          </a:p>
        </p:txBody>
      </p:sp>
      <p:sp>
        <p:nvSpPr>
          <p:cNvPr id="903" name="Google Shape;903;p103"/>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904" name="Google Shape;904;p103"/>
          <p:cNvSpPr txBox="1"/>
          <p:nvPr/>
        </p:nvSpPr>
        <p:spPr>
          <a:xfrm>
            <a:off x="1728325" y="0"/>
            <a:ext cx="66459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titre du problème</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problème </a:t>
            </a:r>
            <a:endParaRPr sz="2400">
              <a:latin typeface="Comic Sans MS"/>
              <a:ea typeface="Comic Sans MS"/>
              <a:cs typeface="Comic Sans MS"/>
              <a:sym typeface="Comic Sans MS"/>
            </a:endParaRPr>
          </a:p>
        </p:txBody>
      </p:sp>
      <p:sp>
        <p:nvSpPr>
          <p:cNvPr id="905" name="Google Shape;905;p103"/>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906" name="Google Shape;906;p103"/>
          <p:cNvSpPr txBox="1"/>
          <p:nvPr/>
        </p:nvSpPr>
        <p:spPr>
          <a:xfrm>
            <a:off x="2364350" y="2770500"/>
            <a:ext cx="48621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correction du problème</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142" name="Google Shape;142;p25"/>
          <p:cNvSpPr txBox="1"/>
          <p:nvPr/>
        </p:nvSpPr>
        <p:spPr>
          <a:xfrm>
            <a:off x="1461600" y="245450"/>
            <a:ext cx="4808700" cy="116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3" name="Google Shape;143;p25"/>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0</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144" name="Google Shape;144;p25"/>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45" name="Google Shape;145;p25"/>
          <p:cNvSpPr txBox="1"/>
          <p:nvPr/>
        </p:nvSpPr>
        <p:spPr>
          <a:xfrm>
            <a:off x="769650" y="0"/>
            <a:ext cx="76047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Les billes</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Marc a 128 billes  dans sa boite.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Il en ajoute d’autres.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Maintenant, il en a 150.</a:t>
            </a: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de billes a-t-il ajoutées? </a:t>
            </a:r>
            <a:endParaRPr sz="2400">
              <a:latin typeface="Comic Sans MS"/>
              <a:ea typeface="Comic Sans MS"/>
              <a:cs typeface="Comic Sans MS"/>
              <a:sym typeface="Comic Sans MS"/>
            </a:endParaRPr>
          </a:p>
        </p:txBody>
      </p:sp>
      <p:sp>
        <p:nvSpPr>
          <p:cNvPr id="146" name="Google Shape;146;p25"/>
          <p:cNvSpPr txBox="1"/>
          <p:nvPr/>
        </p:nvSpPr>
        <p:spPr>
          <a:xfrm rot="871957">
            <a:off x="7122655" y="424320"/>
            <a:ext cx="1343795" cy="11082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FF0000"/>
                </a:solidFill>
              </a:rPr>
              <a:t>Insérer le problème en réalisant un copier / coller </a:t>
            </a:r>
            <a:endParaRPr sz="1500">
              <a:solidFill>
                <a:srgbClr val="FF0000"/>
              </a:solidFill>
            </a:endParaRPr>
          </a:p>
        </p:txBody>
      </p:sp>
      <p:sp>
        <p:nvSpPr>
          <p:cNvPr id="147" name="Google Shape;147;p25"/>
          <p:cNvSpPr txBox="1"/>
          <p:nvPr/>
        </p:nvSpPr>
        <p:spPr>
          <a:xfrm>
            <a:off x="2364350" y="2770500"/>
            <a:ext cx="48621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150 - 128 = 32</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Marc a ajouté 32 billes</a:t>
            </a: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8"/>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267" name="Google Shape;267;p38"/>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68" name="Google Shape;268;p38"/>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7</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269" name="Google Shape;269;p38"/>
          <p:cNvSpPr txBox="1"/>
          <p:nvPr/>
        </p:nvSpPr>
        <p:spPr>
          <a:xfrm>
            <a:off x="815775" y="511575"/>
            <a:ext cx="76047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b="1" u="sng">
                <a:solidFill>
                  <a:schemeClr val="dk1"/>
                </a:solidFill>
                <a:latin typeface="Comic Sans MS"/>
                <a:ea typeface="Comic Sans MS"/>
                <a:cs typeface="Comic Sans MS"/>
                <a:sym typeface="Comic Sans MS"/>
              </a:rPr>
              <a:t>les poupées de Milo</a:t>
            </a:r>
            <a:endParaRPr sz="2400" b="1" u="sng">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b="1" u="sng">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Milo avait 2 poupées. On lui en a donné 2 autres à Noël. Combien en a-t-il en tout ?</a:t>
            </a:r>
            <a:endParaRPr sz="2400" b="1" u="sng">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9"/>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275" name="Google Shape;275;p39"/>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6" name="Google Shape;276;p39"/>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7</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277" name="Google Shape;277;p39"/>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278" name="Google Shape;278;p39"/>
          <p:cNvSpPr txBox="1"/>
          <p:nvPr/>
        </p:nvSpPr>
        <p:spPr>
          <a:xfrm>
            <a:off x="1728325" y="0"/>
            <a:ext cx="66459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b="1" u="sng">
                <a:solidFill>
                  <a:schemeClr val="dk1"/>
                </a:solidFill>
                <a:latin typeface="Comic Sans MS"/>
                <a:ea typeface="Comic Sans MS"/>
                <a:cs typeface="Comic Sans MS"/>
                <a:sym typeface="Comic Sans MS"/>
              </a:rPr>
              <a:t>les poupées de Milo</a:t>
            </a:r>
            <a:endParaRPr sz="2400" b="1" u="sng">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b="1" u="sng">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Milo avait 2 poupées. On lui en a donné 2 autres à Noël. Combien en a-t-il en tout ?</a:t>
            </a:r>
            <a:endParaRPr sz="2400" b="1" u="sng">
              <a:latin typeface="Comic Sans MS"/>
              <a:ea typeface="Comic Sans MS"/>
              <a:cs typeface="Comic Sans MS"/>
              <a:sym typeface="Comic Sans MS"/>
            </a:endParaRPr>
          </a:p>
        </p:txBody>
      </p:sp>
      <p:sp>
        <p:nvSpPr>
          <p:cNvPr id="279" name="Google Shape;279;p39"/>
          <p:cNvSpPr txBox="1"/>
          <p:nvPr/>
        </p:nvSpPr>
        <p:spPr>
          <a:xfrm>
            <a:off x="2364350" y="2770500"/>
            <a:ext cx="48621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2 + 2 = 4 </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Milo a maintenant 4 poupées.</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0"/>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285" name="Google Shape;285;p40"/>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86" name="Google Shape;286;p40"/>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8</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287" name="Google Shape;287;p40"/>
          <p:cNvSpPr txBox="1"/>
          <p:nvPr/>
        </p:nvSpPr>
        <p:spPr>
          <a:xfrm>
            <a:off x="815775" y="511575"/>
            <a:ext cx="76047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Le fermier dans son pré</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Dans son pré, le fermier a 12 vaches noires, 25 vaches blanches et 1 taureau. </a:t>
            </a: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Chaque vache a un veau. </a:t>
            </a: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Combien de veaux y a t’il dans le pré ? </a:t>
            </a:r>
            <a:endParaRPr sz="24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1"/>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293" name="Google Shape;293;p41"/>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94" name="Google Shape;294;p41"/>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8</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295" name="Google Shape;295;p41"/>
          <p:cNvSpPr txBox="1"/>
          <p:nvPr/>
        </p:nvSpPr>
        <p:spPr>
          <a:xfrm rot="-1780291">
            <a:off x="-211987" y="5320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296" name="Google Shape;296;p41"/>
          <p:cNvSpPr txBox="1"/>
          <p:nvPr/>
        </p:nvSpPr>
        <p:spPr>
          <a:xfrm>
            <a:off x="1728325" y="0"/>
            <a:ext cx="66459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b="1" u="sng">
                <a:solidFill>
                  <a:schemeClr val="dk1"/>
                </a:solidFill>
                <a:latin typeface="Comic Sans MS"/>
                <a:ea typeface="Comic Sans MS"/>
                <a:cs typeface="Comic Sans MS"/>
                <a:sym typeface="Comic Sans MS"/>
              </a:rPr>
              <a:t>Le fermier dans son pré</a:t>
            </a:r>
            <a:endParaRPr sz="2400" b="1" u="sng">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Dans son pré, le fermier a 12 vaches noires, 25 vaches blanches et 1 taureau.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Chaque vache a un veau.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Combien de veaux y a t’il dans le pré ? </a:t>
            </a:r>
            <a:endParaRPr sz="2400">
              <a:solidFill>
                <a:schemeClr val="dk1"/>
              </a:solidFill>
              <a:latin typeface="Comic Sans MS"/>
              <a:ea typeface="Comic Sans MS"/>
              <a:cs typeface="Comic Sans MS"/>
              <a:sym typeface="Comic Sans MS"/>
            </a:endParaRPr>
          </a:p>
        </p:txBody>
      </p:sp>
      <p:sp>
        <p:nvSpPr>
          <p:cNvPr id="297" name="Google Shape;297;p41"/>
          <p:cNvSpPr txBox="1"/>
          <p:nvPr/>
        </p:nvSpPr>
        <p:spPr>
          <a:xfrm rot="871957">
            <a:off x="7209505" y="435387"/>
            <a:ext cx="1343795" cy="41562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FF0000"/>
              </a:solidFill>
            </a:endParaRPr>
          </a:p>
        </p:txBody>
      </p:sp>
      <p:sp>
        <p:nvSpPr>
          <p:cNvPr id="298" name="Google Shape;298;p41"/>
          <p:cNvSpPr txBox="1"/>
          <p:nvPr/>
        </p:nvSpPr>
        <p:spPr>
          <a:xfrm>
            <a:off x="2364350" y="2909800"/>
            <a:ext cx="48621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12+25= 37</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r>
              <a:rPr lang="fr" sz="2100">
                <a:solidFill>
                  <a:srgbClr val="FF0000"/>
                </a:solidFill>
                <a:latin typeface="Chelsea Market"/>
                <a:ea typeface="Chelsea Market"/>
                <a:cs typeface="Chelsea Market"/>
                <a:sym typeface="Chelsea Market"/>
              </a:rPr>
              <a:t>Il y a 37 veaux dans le pré.</a:t>
            </a: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a:p>
            <a:pPr marL="0" lvl="0" indent="0" algn="ctr" rtl="0">
              <a:spcBef>
                <a:spcPts val="0"/>
              </a:spcBef>
              <a:spcAft>
                <a:spcPts val="0"/>
              </a:spcAft>
              <a:buNone/>
            </a:pPr>
            <a:endParaRPr sz="2100">
              <a:solidFill>
                <a:srgbClr val="FF0000"/>
              </a:solidFill>
              <a:latin typeface="Chelsea Market"/>
              <a:ea typeface="Chelsea Market"/>
              <a:cs typeface="Chelsea Market"/>
              <a:sym typeface="Chelsea Marke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42"/>
          <p:cNvPicPr preferRelativeResize="0"/>
          <p:nvPr/>
        </p:nvPicPr>
        <p:blipFill>
          <a:blip r:embed="rId3">
            <a:alphaModFix/>
          </a:blip>
          <a:stretch>
            <a:fillRect/>
          </a:stretch>
        </p:blipFill>
        <p:spPr>
          <a:xfrm>
            <a:off x="-91450" y="0"/>
            <a:ext cx="9235450" cy="5143500"/>
          </a:xfrm>
          <a:prstGeom prst="rect">
            <a:avLst/>
          </a:prstGeom>
          <a:noFill/>
          <a:ln>
            <a:noFill/>
          </a:ln>
        </p:spPr>
      </p:pic>
      <p:sp>
        <p:nvSpPr>
          <p:cNvPr id="304" name="Google Shape;304;p42"/>
          <p:cNvSpPr txBox="1"/>
          <p:nvPr/>
        </p:nvSpPr>
        <p:spPr>
          <a:xfrm>
            <a:off x="1461600" y="245450"/>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05" name="Google Shape;305;p42"/>
          <p:cNvSpPr txBox="1"/>
          <p:nvPr/>
        </p:nvSpPr>
        <p:spPr>
          <a:xfrm>
            <a:off x="-647125" y="0"/>
            <a:ext cx="3202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300" b="1">
                <a:solidFill>
                  <a:srgbClr val="741B47"/>
                </a:solidFill>
                <a:latin typeface="Princess Sofia"/>
                <a:ea typeface="Princess Sofia"/>
                <a:cs typeface="Princess Sofia"/>
                <a:sym typeface="Princess Sofia"/>
              </a:rPr>
              <a:t>Problème  9</a:t>
            </a:r>
            <a:endParaRPr sz="2300" b="1">
              <a:solidFill>
                <a:srgbClr val="741B47"/>
              </a:solidFill>
              <a:latin typeface="Princess Sofia"/>
              <a:ea typeface="Princess Sofia"/>
              <a:cs typeface="Princess Sofia"/>
              <a:sym typeface="Princess Sofia"/>
            </a:endParaRPr>
          </a:p>
          <a:p>
            <a:pPr marL="0" lvl="0" indent="0" algn="l" rtl="0">
              <a:spcBef>
                <a:spcPts val="0"/>
              </a:spcBef>
              <a:spcAft>
                <a:spcPts val="0"/>
              </a:spcAft>
              <a:buNone/>
            </a:pPr>
            <a:endParaRPr sz="2300" b="1">
              <a:solidFill>
                <a:srgbClr val="741B47"/>
              </a:solidFill>
              <a:latin typeface="Princess Sofia"/>
              <a:ea typeface="Princess Sofia"/>
              <a:cs typeface="Princess Sofia"/>
              <a:sym typeface="Princess Sofia"/>
            </a:endParaRPr>
          </a:p>
        </p:txBody>
      </p:sp>
      <p:sp>
        <p:nvSpPr>
          <p:cNvPr id="306" name="Google Shape;306;p42"/>
          <p:cNvSpPr txBox="1"/>
          <p:nvPr/>
        </p:nvSpPr>
        <p:spPr>
          <a:xfrm>
            <a:off x="815775" y="511575"/>
            <a:ext cx="76047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b="1" u="sng">
                <a:latin typeface="Comic Sans MS"/>
                <a:ea typeface="Comic Sans MS"/>
                <a:cs typeface="Comic Sans MS"/>
                <a:sym typeface="Comic Sans MS"/>
              </a:rPr>
              <a:t>Mardi gras</a:t>
            </a:r>
            <a:endParaRPr sz="2400" b="1" u="sng">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fr" sz="2400">
                <a:latin typeface="Comic Sans MS"/>
                <a:ea typeface="Comic Sans MS"/>
                <a:cs typeface="Comic Sans MS"/>
                <a:sym typeface="Comic Sans MS"/>
              </a:rPr>
              <a:t>À l’occasion de mardi gras, 74 crêpes ont été préparées. Mais il y a 98 élèves dans l’école. Combien manque-t-il de crêpes pour que chaque élève ait la sienne ?</a:t>
            </a:r>
            <a:endParaRPr sz="24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1645</Words>
  <Application>Microsoft Office PowerPoint</Application>
  <PresentationFormat>Affichage à l'écran (16:9)</PresentationFormat>
  <Paragraphs>296</Paragraphs>
  <Slides>34</Slides>
  <Notes>33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Finger Paint</vt:lpstr>
      <vt:lpstr>Princess Sofia</vt:lpstr>
      <vt:lpstr>Chelsea Market</vt:lpstr>
      <vt:lpstr>Arial</vt:lpstr>
      <vt:lpstr>Comic Sans MS</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Steffffounette F</cp:lastModifiedBy>
  <cp:revision>1</cp:revision>
  <dcterms:modified xsi:type="dcterms:W3CDTF">2021-05-06T08:12:20Z</dcterms:modified>
</cp:coreProperties>
</file>